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57" d="100"/>
          <a:sy n="57" d="100"/>
        </p:scale>
        <p:origin x="-2160" y="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1CD5B-BA82-446D-A1A3-3CCE279476AD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10DA-15A1-4B9D-9406-3A053AAAA7C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1CD5B-BA82-446D-A1A3-3CCE279476AD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10DA-15A1-4B9D-9406-3A053AAAA7C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1CD5B-BA82-446D-A1A3-3CCE279476AD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10DA-15A1-4B9D-9406-3A053AAAA7C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1CD5B-BA82-446D-A1A3-3CCE279476AD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10DA-15A1-4B9D-9406-3A053AAAA7C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1CD5B-BA82-446D-A1A3-3CCE279476AD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10DA-15A1-4B9D-9406-3A053AAAA7C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1CD5B-BA82-446D-A1A3-3CCE279476AD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10DA-15A1-4B9D-9406-3A053AAAA7C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1CD5B-BA82-446D-A1A3-3CCE279476AD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10DA-15A1-4B9D-9406-3A053AAAA7C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1CD5B-BA82-446D-A1A3-3CCE279476AD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10DA-15A1-4B9D-9406-3A053AAAA7C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1CD5B-BA82-446D-A1A3-3CCE279476AD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10DA-15A1-4B9D-9406-3A053AAAA7C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1CD5B-BA82-446D-A1A3-3CCE279476AD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10DA-15A1-4B9D-9406-3A053AAAA7C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1CD5B-BA82-446D-A1A3-3CCE279476AD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10DA-15A1-4B9D-9406-3A053AAAA7C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1CD5B-BA82-446D-A1A3-3CCE279476AD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310DA-15A1-4B9D-9406-3A053AAAA7CF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1744" y="476221"/>
            <a:ext cx="22682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/>
              <a:t>بطاقة عمل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90356" y="1238233"/>
            <a:ext cx="5110478" cy="59708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وسع الأعداد التالية حسب قيمة الرقم :</a:t>
            </a:r>
            <a:endParaRPr lang="ar-JO" sz="2000" b="1" dirty="0" smtClean="0"/>
          </a:p>
          <a:p>
            <a:r>
              <a:rPr lang="ar-SA" sz="2000" b="1" dirty="0" smtClean="0"/>
              <a:t> </a:t>
            </a:r>
          </a:p>
          <a:p>
            <a:r>
              <a:rPr lang="ar-SA" sz="2000" b="1" dirty="0"/>
              <a:t> </a:t>
            </a:r>
            <a:r>
              <a:rPr lang="ar-SA" sz="2000" b="1" dirty="0" smtClean="0"/>
              <a:t>مثال  31 = 1+ 30</a:t>
            </a:r>
          </a:p>
          <a:p>
            <a:endParaRPr lang="ar-SA" sz="2000" b="1" dirty="0"/>
          </a:p>
          <a:p>
            <a:r>
              <a:rPr lang="ar-SA" sz="2000" b="1" dirty="0" smtClean="0"/>
              <a:t> 24= </a:t>
            </a:r>
            <a:r>
              <a:rPr lang="ar-JO" sz="2000" b="1" dirty="0" smtClean="0"/>
              <a:t>_____+_____</a:t>
            </a:r>
            <a:endParaRPr lang="ar-SA" sz="2000" b="1" dirty="0" smtClean="0"/>
          </a:p>
          <a:p>
            <a:endParaRPr lang="ar-SA" sz="2000" b="1" dirty="0"/>
          </a:p>
          <a:p>
            <a:r>
              <a:rPr lang="ar-SA" sz="2000" b="1" dirty="0" smtClean="0"/>
              <a:t> 14= </a:t>
            </a:r>
            <a:r>
              <a:rPr lang="ar-JO" sz="2000" b="1" dirty="0" smtClean="0"/>
              <a:t>_____+_____</a:t>
            </a:r>
            <a:endParaRPr lang="ar-SA" sz="2000" b="1" dirty="0" smtClean="0"/>
          </a:p>
          <a:p>
            <a:endParaRPr lang="ar-SA" sz="2000" b="1" dirty="0"/>
          </a:p>
          <a:p>
            <a:r>
              <a:rPr lang="ar-SA" sz="2000" b="1" dirty="0" smtClean="0"/>
              <a:t>32= </a:t>
            </a:r>
            <a:r>
              <a:rPr lang="ar-JO" sz="2000" b="1" dirty="0" smtClean="0"/>
              <a:t>_____+_____ </a:t>
            </a:r>
            <a:endParaRPr lang="ar-SA" sz="2000" b="1" dirty="0" smtClean="0"/>
          </a:p>
          <a:p>
            <a:endParaRPr lang="ar-SA" sz="2000" b="1" dirty="0"/>
          </a:p>
          <a:p>
            <a:r>
              <a:rPr lang="ar-SA" sz="2000" b="1" dirty="0" smtClean="0"/>
              <a:t>75= </a:t>
            </a:r>
            <a:r>
              <a:rPr lang="ar-JO" sz="2000" b="1" dirty="0" smtClean="0"/>
              <a:t>_____+_____ </a:t>
            </a:r>
            <a:endParaRPr lang="ar-SA" sz="2000" b="1" dirty="0" smtClean="0"/>
          </a:p>
          <a:p>
            <a:endParaRPr lang="ar-SA" sz="2000" b="1" dirty="0"/>
          </a:p>
          <a:p>
            <a:r>
              <a:rPr lang="ar-SA" sz="2000" b="1" dirty="0" smtClean="0"/>
              <a:t>21= </a:t>
            </a:r>
            <a:r>
              <a:rPr lang="ar-JO" sz="2000" b="1" dirty="0" smtClean="0"/>
              <a:t>_____+_____ </a:t>
            </a:r>
            <a:endParaRPr lang="ar-SA" sz="2000" b="1" dirty="0" smtClean="0"/>
          </a:p>
          <a:p>
            <a:endParaRPr lang="ar-SA" sz="2000" b="1" dirty="0"/>
          </a:p>
          <a:p>
            <a:r>
              <a:rPr lang="ar-SA" sz="2000" b="1" dirty="0" smtClean="0"/>
              <a:t>85= </a:t>
            </a:r>
            <a:r>
              <a:rPr lang="ar-JO" sz="2000" b="1" dirty="0" smtClean="0"/>
              <a:t>_____+_____ </a:t>
            </a:r>
            <a:endParaRPr lang="ar-SA" sz="2000" b="1" dirty="0" smtClean="0"/>
          </a:p>
          <a:p>
            <a:endParaRPr lang="ar-SA" sz="2000" b="1" dirty="0"/>
          </a:p>
          <a:p>
            <a:r>
              <a:rPr lang="ar-SA" sz="2000" b="1" dirty="0" smtClean="0"/>
              <a:t>43= </a:t>
            </a:r>
            <a:r>
              <a:rPr lang="ar-JO" sz="2000" b="1" dirty="0" smtClean="0"/>
              <a:t>_____+_____ </a:t>
            </a:r>
            <a:endParaRPr lang="ar-SA" sz="2000" b="1" dirty="0" smtClean="0"/>
          </a:p>
          <a:p>
            <a:endParaRPr lang="ar-SA" sz="2000" b="1" dirty="0"/>
          </a:p>
          <a:p>
            <a:endParaRPr lang="he-IL" sz="2000" b="1" dirty="0"/>
          </a:p>
        </p:txBody>
      </p:sp>
      <p:sp>
        <p:nvSpPr>
          <p:cNvPr id="5" name="מלבן 4"/>
          <p:cNvSpPr/>
          <p:nvPr/>
        </p:nvSpPr>
        <p:spPr>
          <a:xfrm>
            <a:off x="0" y="1928794"/>
            <a:ext cx="40005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 smtClean="0"/>
              <a:t> العدد مكون من منازل ملصقة بعضها ببعض وكل منزلة تسمى بيت </a:t>
            </a:r>
            <a:endParaRPr lang="ar-SA" dirty="0" smtClean="0"/>
          </a:p>
          <a:p>
            <a:r>
              <a:rPr lang="ar-SA" b="1" dirty="0" smtClean="0"/>
              <a:t>أول بيت هو بيت الآحاد وعن يساره بيت العشرات</a:t>
            </a:r>
            <a:endParaRPr lang="ar-SA" dirty="0" smtClean="0"/>
          </a:p>
          <a:p>
            <a:r>
              <a:rPr lang="ar-SA" b="1" dirty="0" smtClean="0"/>
              <a:t>مثال : لو كان معنا35 مكعبا صغيرا فإننا نضع 5 مكعبات صغيرة في بيت الآحاد و3 عشرات في منزلة العشرات  </a:t>
            </a:r>
          </a:p>
          <a:p>
            <a:r>
              <a:rPr lang="ar-SA" b="1" dirty="0" smtClean="0"/>
              <a:t> أي أن رقم الآحاد 5 ورقم العشرات 3</a:t>
            </a:r>
          </a:p>
          <a:p>
            <a:endParaRPr lang="ar-SA" dirty="0" smtClean="0"/>
          </a:p>
          <a:p>
            <a:r>
              <a:rPr lang="ar-SA" b="1" dirty="0" smtClean="0"/>
              <a:t>قيمة الرقم في المنزلة يكون حسب المنزلة الموجود فيها مثلا :</a:t>
            </a:r>
            <a:endParaRPr lang="ar-SA" dirty="0" smtClean="0"/>
          </a:p>
          <a:p>
            <a:r>
              <a:rPr lang="ar-SA" b="1" dirty="0" smtClean="0"/>
              <a:t>قيمة الرقم 5 في العدد 35 هي 5 لأنها في منزلة الآحاد أي هي 5 وحدات . </a:t>
            </a:r>
            <a:endParaRPr lang="ar-SA" dirty="0" smtClean="0"/>
          </a:p>
          <a:p>
            <a:r>
              <a:rPr lang="ar-SA" b="1" dirty="0" smtClean="0"/>
              <a:t>قيمة الرقم 3 في العدد 35 هي 30 لأنها في منزلة العشرات أي هي 3 عشرات.</a:t>
            </a:r>
            <a:endParaRPr lang="ar-SA" dirty="0" smtClean="0"/>
          </a:p>
          <a:p>
            <a:r>
              <a:rPr lang="ar-SA" dirty="0" smtClean="0"/>
              <a:t/>
            </a:r>
            <a:br>
              <a:rPr lang="ar-SA" dirty="0" smtClean="0"/>
            </a:br>
            <a:endParaRPr lang="he-IL" dirty="0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1714488" y="6175390"/>
            <a:ext cx="53975" cy="539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he-IL">
              <a:latin typeface="Calibri" pitchFamily="34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46199" y="6143636"/>
            <a:ext cx="53975" cy="539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he-IL">
              <a:latin typeface="Calibri" pitchFamily="34" charset="0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1142984" y="6143636"/>
            <a:ext cx="53975" cy="539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he-IL">
              <a:latin typeface="Calibri" pitchFamily="34" charset="0"/>
            </a:endParaRPr>
          </a:p>
        </p:txBody>
      </p:sp>
      <p:grpSp>
        <p:nvGrpSpPr>
          <p:cNvPr id="15" name="Group 3"/>
          <p:cNvGrpSpPr>
            <a:grpSpLocks/>
          </p:cNvGrpSpPr>
          <p:nvPr/>
        </p:nvGrpSpPr>
        <p:grpSpPr bwMode="auto">
          <a:xfrm>
            <a:off x="2285992" y="6215074"/>
            <a:ext cx="57150" cy="407987"/>
            <a:chOff x="4518" y="2880"/>
            <a:chExt cx="90" cy="643"/>
          </a:xfrm>
        </p:grpSpPr>
        <p:sp>
          <p:nvSpPr>
            <p:cNvPr id="16" name="Rectangle 4"/>
            <p:cNvSpPr>
              <a:spLocks noChangeArrowheads="1"/>
            </p:cNvSpPr>
            <p:nvPr/>
          </p:nvSpPr>
          <p:spPr bwMode="auto">
            <a:xfrm>
              <a:off x="4523" y="3438"/>
              <a:ext cx="85" cy="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e-IL">
                <a:latin typeface="Calibri" pitchFamily="34" charset="0"/>
              </a:endParaRPr>
            </a:p>
          </p:txBody>
        </p:sp>
        <p:sp>
          <p:nvSpPr>
            <p:cNvPr id="17" name="Rectangle 5"/>
            <p:cNvSpPr>
              <a:spLocks noChangeArrowheads="1"/>
            </p:cNvSpPr>
            <p:nvPr/>
          </p:nvSpPr>
          <p:spPr bwMode="auto">
            <a:xfrm>
              <a:off x="4523" y="3150"/>
              <a:ext cx="85" cy="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e-IL">
                <a:latin typeface="Calibri" pitchFamily="34" charset="0"/>
              </a:endParaRPr>
            </a:p>
          </p:txBody>
        </p:sp>
        <p:sp>
          <p:nvSpPr>
            <p:cNvPr id="18" name="Rectangle 6"/>
            <p:cNvSpPr>
              <a:spLocks noChangeArrowheads="1"/>
            </p:cNvSpPr>
            <p:nvPr/>
          </p:nvSpPr>
          <p:spPr bwMode="auto">
            <a:xfrm>
              <a:off x="4518" y="2880"/>
              <a:ext cx="85" cy="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e-IL">
                <a:latin typeface="Calibri" pitchFamily="34" charset="0"/>
              </a:endParaRPr>
            </a:p>
          </p:txBody>
        </p:sp>
        <p:sp>
          <p:nvSpPr>
            <p:cNvPr id="19" name="Rectangle 7"/>
            <p:cNvSpPr>
              <a:spLocks noChangeArrowheads="1"/>
            </p:cNvSpPr>
            <p:nvPr/>
          </p:nvSpPr>
          <p:spPr bwMode="auto">
            <a:xfrm>
              <a:off x="4518" y="3006"/>
              <a:ext cx="85" cy="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e-IL">
                <a:latin typeface="Calibri" pitchFamily="34" charset="0"/>
              </a:endParaRPr>
            </a:p>
          </p:txBody>
        </p:sp>
        <p:sp>
          <p:nvSpPr>
            <p:cNvPr id="20" name="Rectangle 8"/>
            <p:cNvSpPr>
              <a:spLocks noChangeArrowheads="1"/>
            </p:cNvSpPr>
            <p:nvPr/>
          </p:nvSpPr>
          <p:spPr bwMode="auto">
            <a:xfrm>
              <a:off x="4518" y="3294"/>
              <a:ext cx="85" cy="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e-IL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0274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40</Words>
  <Application>Microsoft Office PowerPoint</Application>
  <PresentationFormat>‫הצגה על המסך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m</dc:creator>
  <cp:lastModifiedBy>Hebrew</cp:lastModifiedBy>
  <cp:revision>1</cp:revision>
  <dcterms:created xsi:type="dcterms:W3CDTF">2020-10-24T15:40:45Z</dcterms:created>
  <dcterms:modified xsi:type="dcterms:W3CDTF">2020-10-24T20:24:12Z</dcterms:modified>
</cp:coreProperties>
</file>