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55" r:id="rId1"/>
    <p:sldMasterId id="2147483867" r:id="rId2"/>
  </p:sldMasterIdLst>
  <p:sldIdLst>
    <p:sldId id="258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5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877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0095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2687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F5A-99FA-4BB6-BAEE-7545384872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0E0D2-F5F8-4C8F-AF14-8BC352C4F47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7607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6AB7F-5E1D-42C0-A6A5-7CE46D719CF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76539-C7E0-4A7C-AA10-E1F0B68F902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2227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C9B5-6CD7-4D83-A8B2-E2D007C8B078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021F7-23DA-4F0D-A255-EA0052437B9D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6082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6E48-21E4-4944-AA31-EA4DB4B6665B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A937D-EBB1-402D-9A88-C1256BF47D5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4398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C21F-5CF7-4008-82DA-924E9FC12BA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412AB-5769-44CB-8ACC-15D40F20E8B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680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1AB50-459A-4BAC-B60B-098CC751FFD1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793D3-5CBB-490D-87B6-FDA3B1C9187C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0930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0B3D-83A0-4228-B340-7EA51FEA858D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8CF3C-2580-4C73-BA44-3D231A2F1AD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477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0B9B0-44CF-46EF-893E-5AD7DF64E4F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C410A-164C-4ECD-99A8-35F3E25C5DF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773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712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747A1-AE5F-4F55-8426-E7C3F300C3D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D1B3A-9336-4331-B8FF-F8A44C9AA3DF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2673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2DBCE-3732-4268-A089-AD0B852953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07605-16B1-4318-A4DF-3AA8FD75CEAA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2397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7A73D-00B2-43F9-BF15-B4DA0BC7D303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E6D02-431E-4D54-9AC9-3EE88153B9EB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169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133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054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680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496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89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656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700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C2D5-39D9-4C3D-A186-CC9B9822648D}" type="datetimeFigureOut">
              <a:rPr lang="he-IL" smtClean="0"/>
              <a:t>ח'/אדר/תשפ"א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0E9C5-B0AD-473C-A8F0-C6B92957DD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538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1F196-E26B-4539-8DDF-7E7BA1C56E95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D99AC3-0657-4657-A760-CE37036A2475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93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77" y="95250"/>
            <a:ext cx="11914094" cy="6667500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3048000" y="2028617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D9B247"/>
              </a:buClr>
              <a:buSzPct val="115000"/>
              <a:buFont typeface="Arial"/>
              <a:buChar char="•"/>
            </a:pPr>
            <a:r>
              <a:rPr lang="ar-SA" sz="4400" b="1" u="sng" dirty="0"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  <a:ea typeface="Calibri" panose="020F0502020204030204" pitchFamily="34" charset="0"/>
              </a:rPr>
              <a:t>عزيزي الطّالب عزيزتي الطّالبة، أمامك نصّ فهم مقروء اقرَأهُ بتمعّن ثمّ أجب عن الأسئلة الّتي تليه </a:t>
            </a:r>
            <a:endParaRPr lang="he-IL" sz="4400" dirty="0">
              <a:solidFill>
                <a:prstClr val="black">
                  <a:lumMod val="85000"/>
                  <a:lumOff val="15000"/>
                </a:prstClr>
              </a:solidFill>
              <a:latin typeface="Garamond" panose="02020404030301010803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95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6" y="1062318"/>
            <a:ext cx="7382437" cy="554373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048000" y="2551837"/>
            <a:ext cx="87854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 smtClean="0"/>
              <a:t>6) َيعتَلي سُلَّمَ </a:t>
            </a:r>
            <a:r>
              <a:rPr lang="ar-SA" sz="3200" dirty="0" err="1" smtClean="0"/>
              <a:t>ٱلثَّراءِ</a:t>
            </a:r>
            <a:r>
              <a:rPr lang="ar-SA" sz="3200" dirty="0" smtClean="0"/>
              <a:t> دَرَجاتٍ، سَطْر 21، تَعْني:</a:t>
            </a:r>
          </a:p>
          <a:p>
            <a:endParaRPr lang="ar-SA" sz="3200" dirty="0" smtClean="0"/>
          </a:p>
          <a:p>
            <a:r>
              <a:rPr lang="ar-SA" sz="3200" dirty="0" smtClean="0"/>
              <a:t>أ. يَصْعَدُ </a:t>
            </a:r>
            <a:r>
              <a:rPr lang="ar-SA" sz="3200" dirty="0" err="1" smtClean="0"/>
              <a:t>ٱلسُّلَّمَ</a:t>
            </a:r>
            <a:r>
              <a:rPr lang="ar-SA" sz="3200" dirty="0" smtClean="0"/>
              <a:t> دَرَجَةً </a:t>
            </a:r>
            <a:r>
              <a:rPr lang="ar-SA" sz="3200" dirty="0" err="1" smtClean="0"/>
              <a:t>دَرَجَةً</a:t>
            </a:r>
            <a:r>
              <a:rPr lang="ar-SA" sz="3200" dirty="0" smtClean="0"/>
              <a:t>.</a:t>
            </a:r>
          </a:p>
          <a:p>
            <a:r>
              <a:rPr lang="ar-SA" sz="3200" dirty="0" smtClean="0"/>
              <a:t>ب. يُصبِحُ غَنِيًّا شَيْئًا فَشَيْئًا.</a:t>
            </a:r>
          </a:p>
          <a:p>
            <a:r>
              <a:rPr lang="ar-SA" sz="3200" dirty="0" smtClean="0"/>
              <a:t>ج. يُصْبِحُ شَخْصًا مَشْهورًا.</a:t>
            </a:r>
          </a:p>
          <a:p>
            <a:r>
              <a:rPr lang="ar-SA" sz="3200" dirty="0" smtClean="0"/>
              <a:t>د. يُصْبِحُ شخصًا فقيرًا</a:t>
            </a:r>
            <a:r>
              <a:rPr lang="ar-SA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782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8" y="134471"/>
            <a:ext cx="11846858" cy="6732544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109954"/>
            <a:ext cx="5610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Droid Arabic Kufi"/>
              </a:rPr>
              <a:t>-</a:t>
            </a:r>
            <a:br>
              <a:rPr kumimoji="0" lang="he-IL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Droid Arabic Kufi"/>
              </a:rPr>
            </a:br>
            <a:endParaRPr kumimoji="0" lang="he-IL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Droid Arabic Kuf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023347" y="1236694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ar-SA" sz="2800" b="1" dirty="0" smtClean="0"/>
              <a:t>7) ايُّ </a:t>
            </a:r>
            <a:r>
              <a:rPr lang="ar-SA" sz="2800" b="1" dirty="0" err="1" smtClean="0"/>
              <a:t>ٱلْعِباراتِ</a:t>
            </a:r>
            <a:r>
              <a:rPr lang="ar-SA" sz="2800" b="1" dirty="0" smtClean="0"/>
              <a:t> </a:t>
            </a:r>
            <a:r>
              <a:rPr lang="ar-SA" sz="2800" b="1" dirty="0" err="1" smtClean="0"/>
              <a:t>ٱلتّاليةِ</a:t>
            </a:r>
            <a:r>
              <a:rPr lang="ar-SA" sz="2800" b="1" dirty="0" smtClean="0"/>
              <a:t> تَصْلُحُ لِأَنْ تَكونَ عُنْوانًا </a:t>
            </a:r>
            <a:r>
              <a:rPr lang="ar-SA" sz="2800" b="1" dirty="0" err="1" smtClean="0"/>
              <a:t>لِهَذِہِ</a:t>
            </a:r>
            <a:r>
              <a:rPr lang="ar-SA" sz="2800" b="1" dirty="0" smtClean="0"/>
              <a:t> </a:t>
            </a:r>
            <a:r>
              <a:rPr lang="ar-SA" sz="2800" b="1" dirty="0" err="1" smtClean="0"/>
              <a:t>ٱلقِصَّةِ</a:t>
            </a:r>
            <a:r>
              <a:rPr lang="ar-SA" sz="2800" b="1" dirty="0" smtClean="0"/>
              <a:t>؟ (أَكْثَرُ مِنْ جَوابٍ)</a:t>
            </a:r>
          </a:p>
          <a:p>
            <a:pPr marL="285750" indent="-285750">
              <a:buFontTx/>
              <a:buChar char="-"/>
            </a:pPr>
            <a:endParaRPr lang="ar-SA" sz="2800" dirty="0" smtClean="0"/>
          </a:p>
          <a:p>
            <a:r>
              <a:rPr lang="ar-SA" sz="2800" dirty="0" smtClean="0"/>
              <a:t>أ.‭ ‬كُنْ‭ ‬واقِعِيًّا</a:t>
            </a:r>
          </a:p>
          <a:p>
            <a:r>
              <a:rPr lang="ar-SA" sz="2800" dirty="0" smtClean="0"/>
              <a:t>ب.‭ ‬تَبَدُّدُ‭ ‬</a:t>
            </a:r>
            <a:r>
              <a:rPr lang="ar-SA" sz="2800" dirty="0" err="1" smtClean="0"/>
              <a:t>ٱلْأَحْلامِ</a:t>
            </a:r>
            <a:endParaRPr lang="ar-SA" sz="2800" dirty="0" smtClean="0"/>
          </a:p>
          <a:p>
            <a:r>
              <a:rPr lang="ar-SA" sz="2800" dirty="0" smtClean="0"/>
              <a:t>ج.‭ ‬نَعْجَةٌ‭ ‬تُصْبِحُ‭ ‬قَطيعًا‭ ‬منَ‭ ‬</a:t>
            </a:r>
            <a:r>
              <a:rPr lang="ar-SA" sz="2800" dirty="0" err="1" smtClean="0"/>
              <a:t>ٱلنِّعاجِ</a:t>
            </a:r>
            <a:endParaRPr lang="ar-SA" sz="2800" dirty="0" smtClean="0"/>
          </a:p>
          <a:p>
            <a:r>
              <a:rPr lang="ar-SA" sz="2800" dirty="0" smtClean="0"/>
              <a:t>د. تَحَطُّمُ </a:t>
            </a:r>
            <a:r>
              <a:rPr lang="ar-SA" sz="2800" dirty="0" err="1" smtClean="0"/>
              <a:t>ٱلْجَرّةِ</a:t>
            </a:r>
            <a:r>
              <a:rPr lang="ar-SA" sz="2800" dirty="0" smtClean="0"/>
              <a:t>‭</a:t>
            </a:r>
          </a:p>
        </p:txBody>
      </p:sp>
    </p:spTree>
    <p:extLst>
      <p:ext uri="{BB962C8B-B14F-4D97-AF65-F5344CB8AC3E}">
        <p14:creationId xmlns:p14="http://schemas.microsoft.com/office/powerpoint/2010/main" val="3877323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577956" y="302513"/>
            <a:ext cx="11391900" cy="64293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dirty="0">
              <a:solidFill>
                <a:prstClr val="black"/>
              </a:solidFill>
            </a:endParaRPr>
          </a:p>
        </p:txBody>
      </p:sp>
      <p:sp>
        <p:nvSpPr>
          <p:cNvPr id="8195" name="AutoShape 14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6" name="AutoShape 16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7" name="AutoShape 18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8" name="Rectangle 1"/>
          <p:cNvSpPr>
            <a:spLocks noChangeArrowheads="1"/>
          </p:cNvSpPr>
          <p:nvPr/>
        </p:nvSpPr>
        <p:spPr bwMode="auto">
          <a:xfrm>
            <a:off x="127005" y="697052"/>
            <a:ext cx="10936282" cy="7468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3200" b="1" u="sng" dirty="0">
                <a:solidFill>
                  <a:prstClr val="black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رتب </a:t>
            </a:r>
            <a:r>
              <a:rPr lang="ar-SA" sz="3200" b="1" u="sng" dirty="0" smtClean="0">
                <a:solidFill>
                  <a:prstClr val="black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أحداث</a:t>
            </a:r>
            <a:r>
              <a:rPr lang="ar-SA" sz="3200" b="1" u="sng" dirty="0" smtClean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ar-SA" sz="2800" b="1" u="sng" dirty="0">
                <a:solidFill>
                  <a:prstClr val="black"/>
                </a:solidFill>
                <a:ea typeface="Calibri" panose="020F0502020204030204" pitchFamily="34" charset="0"/>
              </a:rPr>
              <a:t>التالية كما تخيلها الراعي ( 7-_1_)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يشتري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نعجة حاملا.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يصير لديه قطيع كبير. 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تضع النعجة الحامل نعاجًا أخرى . 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يبيع السمن في السوق . </a:t>
            </a:r>
            <a:endParaRPr lang="ar-SA" sz="1200" dirty="0" smtClean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 يستأجر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راعيًا ويبني قصرًا . 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يعلم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ابنه ويثقفه ويربيه. </a:t>
            </a:r>
            <a:endParaRPr lang="ar-SA" sz="1200" dirty="0" smtClean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197735" algn="l"/>
                <a:tab pos="2637155" algn="ctr"/>
              </a:tabLst>
            </a:pPr>
            <a:r>
              <a:rPr lang="ar-SA" sz="2800" b="1" dirty="0" smtClean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ar-SA" sz="2800" b="1" dirty="0">
                <a:solidFill>
                  <a:prstClr val="black"/>
                </a:solidFill>
                <a:ea typeface="Calibri" panose="020F0502020204030204" pitchFamily="34" charset="0"/>
              </a:rPr>
              <a:t>يضرب ابنه بالعصا .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ar-SA" sz="28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8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                                  </a:t>
            </a:r>
          </a:p>
        </p:txBody>
      </p:sp>
      <p:sp>
        <p:nvSpPr>
          <p:cNvPr id="14" name="מלבן 13"/>
          <p:cNvSpPr/>
          <p:nvPr/>
        </p:nvSpPr>
        <p:spPr>
          <a:xfrm>
            <a:off x="11063287" y="1793419"/>
            <a:ext cx="500063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מלבן 14"/>
          <p:cNvSpPr/>
          <p:nvPr/>
        </p:nvSpPr>
        <p:spPr>
          <a:xfrm>
            <a:off x="11069636" y="2609425"/>
            <a:ext cx="500063" cy="500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11063287" y="3267170"/>
            <a:ext cx="500063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11069636" y="3977060"/>
            <a:ext cx="500063" cy="500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11029537" y="4691221"/>
            <a:ext cx="500063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مستطيل 6"/>
          <p:cNvSpPr/>
          <p:nvPr/>
        </p:nvSpPr>
        <p:spPr>
          <a:xfrm>
            <a:off x="4100074" y="404665"/>
            <a:ext cx="434766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32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</a:rPr>
              <a:t>ترتيب احداث – نص </a:t>
            </a:r>
            <a:r>
              <a:rPr lang="ar-SA" sz="32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</a:rPr>
              <a:t>أحلام راعٍ </a:t>
            </a:r>
            <a:endParaRPr lang="ar-SA" sz="3200" b="1" u="sng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11014175" y="6055177"/>
            <a:ext cx="500063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11029538" y="5373199"/>
            <a:ext cx="500063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b="1">
              <a:ln w="12700">
                <a:solidFill>
                  <a:prstClr val="black"/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476" y="2859456"/>
            <a:ext cx="4669941" cy="291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9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-134469" y="113944"/>
            <a:ext cx="11967881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400" u="sng" dirty="0" smtClean="0"/>
              <a:t>أحلام راع ٍ</a:t>
            </a:r>
            <a:endParaRPr lang="ar-SA" sz="2800" u="sng" dirty="0" smtClean="0"/>
          </a:p>
          <a:p>
            <a:r>
              <a:rPr lang="ar-SA" sz="2800" dirty="0" smtClean="0"/>
              <a:t>قيلَ إِنَّهُ كانَ لِأَحَدِ </a:t>
            </a:r>
            <a:r>
              <a:rPr lang="ar-SA" sz="2800" dirty="0" err="1" smtClean="0"/>
              <a:t>ٱلْأَغْنِياءِ</a:t>
            </a:r>
            <a:r>
              <a:rPr lang="ar-SA" sz="2800" dirty="0" smtClean="0"/>
              <a:t> راعٍ يَرْعى غَنَمًا في إِحْدى </a:t>
            </a:r>
            <a:r>
              <a:rPr lang="ar-SA" sz="2800" dirty="0" err="1" smtClean="0"/>
              <a:t>ٱلْبراري</a:t>
            </a:r>
            <a:r>
              <a:rPr lang="ar-SA" sz="2800" dirty="0" smtClean="0"/>
              <a:t>.</a:t>
            </a:r>
          </a:p>
          <a:p>
            <a:r>
              <a:rPr lang="ar-SA" sz="2800" dirty="0" smtClean="0"/>
              <a:t>       وَكانَ صاحِبُ </a:t>
            </a:r>
            <a:r>
              <a:rPr lang="ar-SA" sz="2800" dirty="0" err="1" smtClean="0"/>
              <a:t>ٱلْعَمَلِ</a:t>
            </a:r>
            <a:r>
              <a:rPr lang="ar-SA" sz="2800" dirty="0" smtClean="0"/>
              <a:t> قَدْ عَيَّنَ لِأَجيرهِ مَعاشًا فيهِ شَيْءٌ مِنَ </a:t>
            </a:r>
            <a:r>
              <a:rPr lang="ar-SA" sz="2800" dirty="0" err="1" smtClean="0"/>
              <a:t>ٱلسَّمْنِ</a:t>
            </a:r>
            <a:r>
              <a:rPr lang="ar-SA" sz="2800" dirty="0" smtClean="0"/>
              <a:t>. فَكانَ </a:t>
            </a:r>
            <a:r>
              <a:rPr lang="ar-SA" sz="2800" dirty="0" err="1" smtClean="0"/>
              <a:t>ٱلرّاعي</a:t>
            </a:r>
            <a:endParaRPr lang="ar-SA" sz="2800" dirty="0" smtClean="0"/>
          </a:p>
          <a:p>
            <a:r>
              <a:rPr lang="ar-SA" sz="2800" dirty="0" smtClean="0"/>
              <a:t>       يُبقي </a:t>
            </a:r>
            <a:r>
              <a:rPr lang="ar-SA" sz="2800" dirty="0" err="1" smtClean="0"/>
              <a:t>ٱلسَّمْنَ</a:t>
            </a:r>
            <a:r>
              <a:rPr lang="ar-SA" sz="2800" dirty="0" smtClean="0"/>
              <a:t> </a:t>
            </a:r>
            <a:r>
              <a:rPr lang="ar-SA" sz="2800" dirty="0" err="1" smtClean="0"/>
              <a:t>يدَّخِرُەُ</a:t>
            </a:r>
            <a:r>
              <a:rPr lang="ar-SA" sz="2800" dirty="0" smtClean="0"/>
              <a:t> في جَرَّةٍ لَهُ كانَتْ مُعَلَّقَةً في كوخِهِ.</a:t>
            </a:r>
          </a:p>
          <a:p>
            <a:r>
              <a:rPr lang="ar-SA" sz="2800" dirty="0" smtClean="0"/>
              <a:t>5       فَبَيْنَما هُوَ ذاتَ يَوْمٍ جالِسٌ في كوخِهِ بَعْدَ غُروبِ </a:t>
            </a:r>
            <a:r>
              <a:rPr lang="ar-SA" sz="2800" dirty="0" err="1" smtClean="0"/>
              <a:t>ٱلشَّمْسِ</a:t>
            </a:r>
            <a:r>
              <a:rPr lang="ar-SA" sz="2800" dirty="0" smtClean="0"/>
              <a:t>، وَهُوَ مُتَّكِئٌ</a:t>
            </a:r>
          </a:p>
          <a:p>
            <a:r>
              <a:rPr lang="ar-SA" sz="2800" dirty="0" smtClean="0"/>
              <a:t>       عَلى عَصاهُ، اسْتَغْرَقَ في تَخَيُّلاتِهِ وَسَرَحَ في أَفْكارهِ، حَتّى وَصَلَتْ بِهِ </a:t>
            </a:r>
            <a:r>
              <a:rPr lang="ar-SA" sz="2800" dirty="0" err="1" smtClean="0"/>
              <a:t>ٱلْأَفْكارُ</a:t>
            </a:r>
            <a:endParaRPr lang="ar-SA" sz="2800" dirty="0" smtClean="0"/>
          </a:p>
          <a:p>
            <a:r>
              <a:rPr lang="ar-SA" sz="2800" dirty="0" smtClean="0"/>
              <a:t>       إِلى ما يُلاقيهِ مِنْ ضيقِ </a:t>
            </a:r>
            <a:r>
              <a:rPr lang="ar-SA" sz="2800" dirty="0" err="1" smtClean="0"/>
              <a:t>ٱلْعَيْشِ</a:t>
            </a:r>
            <a:r>
              <a:rPr lang="ar-SA" sz="2800" dirty="0" smtClean="0"/>
              <a:t> </a:t>
            </a:r>
            <a:r>
              <a:rPr lang="ar-SA" sz="2800" dirty="0" err="1" smtClean="0"/>
              <a:t>وَٱلْعَمَلِ</a:t>
            </a:r>
            <a:r>
              <a:rPr lang="ar-SA" sz="2800" dirty="0" smtClean="0"/>
              <a:t> </a:t>
            </a:r>
            <a:r>
              <a:rPr lang="ar-SA" sz="2800" dirty="0" err="1" smtClean="0"/>
              <a:t>ﺍلْمُضْني</a:t>
            </a:r>
            <a:r>
              <a:rPr lang="ar-SA" sz="2800" dirty="0" smtClean="0"/>
              <a:t>، وَقِلَّةِ ما يَحْصُلُ عَلَيْهِ مِنْ</a:t>
            </a:r>
          </a:p>
          <a:p>
            <a:r>
              <a:rPr lang="ar-SA" sz="2800" dirty="0" smtClean="0"/>
              <a:t>       مُقابِلٍ لِجُهْدهِ وَعَمَلِهِ.</a:t>
            </a:r>
          </a:p>
          <a:p>
            <a:r>
              <a:rPr lang="ar-SA" sz="2800" dirty="0" smtClean="0"/>
              <a:t>         وَوَصَلَ بِهِ </a:t>
            </a:r>
            <a:r>
              <a:rPr lang="ar-SA" sz="2800" dirty="0" err="1" smtClean="0"/>
              <a:t>ٱلتَّفْكيرُ</a:t>
            </a:r>
            <a:r>
              <a:rPr lang="ar-SA" sz="2800" dirty="0" smtClean="0"/>
              <a:t> إلى جَرَّةِ </a:t>
            </a:r>
            <a:r>
              <a:rPr lang="ar-SA" sz="2800" dirty="0" err="1" smtClean="0"/>
              <a:t>ٱلسَّمْنِ</a:t>
            </a:r>
            <a:r>
              <a:rPr lang="ar-SA" sz="2800" dirty="0" smtClean="0"/>
              <a:t>. فَرَأى في هَذهِ </a:t>
            </a:r>
            <a:r>
              <a:rPr lang="ar-SA" sz="2800" dirty="0" err="1" smtClean="0"/>
              <a:t>ٱلجَّرَّةِ</a:t>
            </a:r>
            <a:r>
              <a:rPr lang="ar-SA" sz="2800" dirty="0" smtClean="0"/>
              <a:t> </a:t>
            </a:r>
            <a:r>
              <a:rPr lang="ar-SA" sz="2800" dirty="0" err="1" smtClean="0"/>
              <a:t>ٱلْعَتيقَةِ</a:t>
            </a:r>
            <a:r>
              <a:rPr lang="ar-SA" sz="2800" dirty="0" smtClean="0"/>
              <a:t> بَصيصًا</a:t>
            </a:r>
          </a:p>
          <a:p>
            <a:r>
              <a:rPr lang="ar-SA" sz="2800" dirty="0" smtClean="0"/>
              <a:t>10   مِنَ </a:t>
            </a:r>
            <a:r>
              <a:rPr lang="ar-SA" sz="2800" dirty="0" err="1" smtClean="0"/>
              <a:t>ٱلأَمَلِ</a:t>
            </a:r>
            <a:r>
              <a:rPr lang="ar-SA" sz="2800" dirty="0" smtClean="0"/>
              <a:t>. وَأَخَذَ يُفكِّرُ في ما اجْتَمَعَ عِنْدهُ مِنَ </a:t>
            </a:r>
            <a:r>
              <a:rPr lang="ar-SA" sz="2800" dirty="0" err="1" smtClean="0"/>
              <a:t>ٱلسَّمْنِ</a:t>
            </a:r>
            <a:r>
              <a:rPr lang="ar-SA" sz="2800" dirty="0" smtClean="0"/>
              <a:t>. فَقالَ في نَفْسِهِ: "إنّي</a:t>
            </a:r>
          </a:p>
          <a:p>
            <a:r>
              <a:rPr lang="ar-SA" sz="2800" dirty="0" smtClean="0"/>
              <a:t>       سَأَذْهَبُ بِهِ غَدًا إِلى </a:t>
            </a:r>
            <a:r>
              <a:rPr lang="ar-SA" sz="2800" dirty="0" err="1" smtClean="0"/>
              <a:t>ٱلسّوقِ</a:t>
            </a:r>
            <a:r>
              <a:rPr lang="ar-SA" sz="2800" dirty="0" smtClean="0"/>
              <a:t> وَأَبيعُهُ وأَشْتَرِي بِثَمَنِهِ نَعْجَةً حامِلًا".</a:t>
            </a:r>
          </a:p>
          <a:p>
            <a:r>
              <a:rPr lang="ar-SA" sz="2800" dirty="0" smtClean="0"/>
              <a:t>         وَنَسِيَ </a:t>
            </a:r>
            <a:r>
              <a:rPr lang="ar-SA" sz="2800" dirty="0" err="1" smtClean="0"/>
              <a:t>ٱلرّاعي</a:t>
            </a:r>
            <a:r>
              <a:rPr lang="ar-SA" sz="2800" dirty="0" smtClean="0"/>
              <a:t> أَنَّ عَلَيْهِ أَنْ يَسْتَأْذِنَ صاحِبَ </a:t>
            </a:r>
            <a:r>
              <a:rPr lang="ar-SA" sz="2800" dirty="0" err="1" smtClean="0"/>
              <a:t>ٱلْعَمَلِ</a:t>
            </a:r>
            <a:r>
              <a:rPr lang="ar-SA" sz="2800" dirty="0" smtClean="0"/>
              <a:t> في تَغَيُّبِهِ عَنِ </a:t>
            </a:r>
            <a:r>
              <a:rPr lang="ar-SA" sz="2800" dirty="0" err="1" smtClean="0"/>
              <a:t>ٱلْعَمَلِ</a:t>
            </a:r>
            <a:r>
              <a:rPr lang="ar-SA" sz="2800" dirty="0" smtClean="0"/>
              <a:t>. وَنَسِيَ أَنَّ</a:t>
            </a:r>
          </a:p>
          <a:p>
            <a:r>
              <a:rPr lang="ar-SA" sz="2800" dirty="0" smtClean="0"/>
              <a:t>       عَلَيْهِ أَنْ يَسْتَأْذِنَهُ في </a:t>
            </a:r>
            <a:r>
              <a:rPr lang="ar-SA" sz="2800" dirty="0" err="1" smtClean="0"/>
              <a:t>ٱلسَّماحِ</a:t>
            </a:r>
            <a:r>
              <a:rPr lang="ar-SA" sz="2800" dirty="0" smtClean="0"/>
              <a:t> لَهُ </a:t>
            </a:r>
            <a:r>
              <a:rPr lang="ar-SA" sz="2800" dirty="0" err="1" smtClean="0"/>
              <a:t>بِٱقْتِناءِ</a:t>
            </a:r>
            <a:r>
              <a:rPr lang="ar-SA" sz="2800" dirty="0" smtClean="0"/>
              <a:t> غَنَمَةٍ تَأْكُلُ في مَراعيهِ وَتَشْرَبُ مِنْ مائِهِ،</a:t>
            </a:r>
          </a:p>
          <a:p>
            <a:r>
              <a:rPr lang="ar-SA" sz="2800" dirty="0" smtClean="0"/>
              <a:t>       وَتَأْوي إلى حَظيرَتِهِ. وَأَهَمُّ مِنْ ذَلِكَ نَسِيَ إنْ كانَ </a:t>
            </a:r>
            <a:r>
              <a:rPr lang="ar-SA" sz="2800" dirty="0" err="1" smtClean="0"/>
              <a:t>ٱلسَّمْنُ</a:t>
            </a:r>
            <a:r>
              <a:rPr lang="ar-SA" sz="2800" dirty="0" smtClean="0"/>
              <a:t> يُعادِلُ ثَمَنَ </a:t>
            </a:r>
            <a:r>
              <a:rPr lang="ar-SA" sz="2800" dirty="0" err="1" smtClean="0"/>
              <a:t>ٱلنَّعْجَةِ</a:t>
            </a:r>
            <a:r>
              <a:rPr lang="ar-SA" sz="2800" dirty="0" smtClean="0"/>
              <a:t> </a:t>
            </a:r>
            <a:r>
              <a:rPr lang="ar-SA" sz="2800" dirty="0" err="1" smtClean="0"/>
              <a:t>ٱلتّي</a:t>
            </a:r>
            <a:r>
              <a:rPr lang="ar-SA" sz="2800" dirty="0" smtClean="0"/>
              <a:t> يَوَدُّ</a:t>
            </a:r>
          </a:p>
          <a:p>
            <a:r>
              <a:rPr lang="ar-SA" sz="2800" dirty="0" smtClean="0"/>
              <a:t>15   شِراءَها.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07819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820271" y="197346"/>
            <a:ext cx="1102658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بَل مَضى </a:t>
            </a:r>
            <a:r>
              <a:rPr lang="ar-SA" sz="2800" dirty="0" err="1" smtClean="0"/>
              <a:t>ٱلرّاعِي</a:t>
            </a:r>
            <a:r>
              <a:rPr lang="ar-SA" sz="2800" dirty="0" smtClean="0"/>
              <a:t> يُفَكِّرُ وَيَقولُ: «وَتَضَعُ </a:t>
            </a:r>
            <a:r>
              <a:rPr lang="ar-SA" sz="2800" dirty="0" err="1" smtClean="0"/>
              <a:t>ٱلنَّعْجَةُ</a:t>
            </a:r>
            <a:r>
              <a:rPr lang="ar-SA" sz="2800" dirty="0" smtClean="0"/>
              <a:t> </a:t>
            </a:r>
            <a:r>
              <a:rPr lang="ar-SA" sz="2800" dirty="0" err="1" smtClean="0"/>
              <a:t>ٱلحامِلُ</a:t>
            </a:r>
            <a:r>
              <a:rPr lang="ar-SA" sz="2800" dirty="0" smtClean="0"/>
              <a:t> لي نَعْجَةً أُخْرى، ثُمَّ تَكْبُرُ وَتَلِدُ</a:t>
            </a:r>
          </a:p>
          <a:p>
            <a:r>
              <a:rPr lang="ar-SA" sz="2800" dirty="0" smtClean="0"/>
              <a:t>       لي مَعَ أُمِّها نِعاجًا أُخْرَياتٍ، وَهكذا إلى أَنْ يَصيرَ عِنْدي قَطيعٌ كبيرٌ».</a:t>
            </a:r>
          </a:p>
          <a:p>
            <a:r>
              <a:rPr lang="ar-SA" sz="2800" dirty="0" smtClean="0"/>
              <a:t>         وَتَذَّكَرَ قِصَّةَ رَجُلٍ فَقيرٍ كانَ يَبيعُ </a:t>
            </a:r>
            <a:r>
              <a:rPr lang="ar-SA" sz="2800" dirty="0" err="1" smtClean="0"/>
              <a:t>ٱلْخُرْدَةَ</a:t>
            </a:r>
            <a:r>
              <a:rPr lang="ar-SA" sz="2800" dirty="0" smtClean="0"/>
              <a:t> في سوقِ </a:t>
            </a:r>
            <a:r>
              <a:rPr lang="ar-SA" sz="2800" dirty="0" err="1" smtClean="0"/>
              <a:t>ٱلْمَدينَةِ</a:t>
            </a:r>
            <a:r>
              <a:rPr lang="ar-SA" sz="2800" dirty="0" smtClean="0"/>
              <a:t>، حَتّى اجْتَمَعَ لَهُ مالٌ</a:t>
            </a:r>
          </a:p>
          <a:p>
            <a:r>
              <a:rPr lang="ar-SA" sz="2800" dirty="0" smtClean="0"/>
              <a:t>       قَليلٌ، فَاسْتَّأْجَرَ زاوِيَةً صَغيرَةً عَمِلَ مِنْها دُكّانًا مُتَواضِعًا، ثُمَّ وِكالَةً لِبَيْعِ </a:t>
            </a:r>
            <a:r>
              <a:rPr lang="ar-SA" sz="2800" dirty="0" err="1" smtClean="0"/>
              <a:t>ٱلْحَديدِ</a:t>
            </a:r>
            <a:r>
              <a:rPr lang="ar-SA" sz="2800" dirty="0" smtClean="0"/>
              <a:t>، ثُمَّ</a:t>
            </a:r>
          </a:p>
          <a:p>
            <a:r>
              <a:rPr lang="ar-SA" sz="2800" dirty="0" smtClean="0"/>
              <a:t>20   صارَ مِنْ أَغْنِياءِ </a:t>
            </a:r>
            <a:r>
              <a:rPr lang="ar-SA" sz="2800" dirty="0" err="1" smtClean="0"/>
              <a:t>ٱلمْدَينَةِ</a:t>
            </a:r>
            <a:r>
              <a:rPr lang="ar-SA" sz="2800" dirty="0" smtClean="0"/>
              <a:t>. وَتَوَسَّعَتْ تِجارَتُهُ، فَتاجَرَ في </a:t>
            </a:r>
            <a:r>
              <a:rPr lang="ar-SA" sz="2800" dirty="0" err="1" smtClean="0"/>
              <a:t>ٱلنُّحاسِ</a:t>
            </a:r>
            <a:r>
              <a:rPr lang="ar-SA" sz="2800" dirty="0" smtClean="0"/>
              <a:t> </a:t>
            </a:r>
            <a:r>
              <a:rPr lang="ar-SA" sz="2800" dirty="0" err="1" smtClean="0"/>
              <a:t>وَٱلْقُطْنِ</a:t>
            </a:r>
            <a:r>
              <a:rPr lang="ar-SA" sz="2800" dirty="0" smtClean="0"/>
              <a:t> </a:t>
            </a:r>
            <a:r>
              <a:rPr lang="ar-SA" sz="2800" dirty="0" err="1" smtClean="0"/>
              <a:t>وَٱلْأَبْنِيَةِ</a:t>
            </a:r>
            <a:r>
              <a:rPr lang="ar-SA" sz="2800" dirty="0" smtClean="0"/>
              <a:t>.</a:t>
            </a:r>
          </a:p>
          <a:p>
            <a:r>
              <a:rPr lang="ar-SA" sz="2800" dirty="0" smtClean="0"/>
              <a:t>         وَتَخَيَّلَ </a:t>
            </a:r>
            <a:r>
              <a:rPr lang="ar-SA" sz="2800" dirty="0" err="1" smtClean="0"/>
              <a:t>ٱلرّاعِي</a:t>
            </a:r>
            <a:r>
              <a:rPr lang="ar-SA" sz="2800" dirty="0" smtClean="0"/>
              <a:t> نَفْسَهُ يَعْتَلي سُلَّمَ </a:t>
            </a:r>
            <a:r>
              <a:rPr lang="ar-SA" sz="2800" dirty="0" err="1" smtClean="0"/>
              <a:t>ٱلثَّراءِ</a:t>
            </a:r>
            <a:r>
              <a:rPr lang="ar-SA" sz="2800" dirty="0" smtClean="0"/>
              <a:t> دَرَجاتٍ. وَتَخَيَّلَ نَفْسَهُ وَقَدْ أَصْبَحَ لَهُ قَطيعٌ</a:t>
            </a:r>
          </a:p>
          <a:p>
            <a:r>
              <a:rPr lang="ar-SA" sz="2800" dirty="0" smtClean="0"/>
              <a:t>       كَبيرٌ مِنَ </a:t>
            </a:r>
            <a:r>
              <a:rPr lang="ar-SA" sz="2800" dirty="0" err="1" smtClean="0"/>
              <a:t>ٱلنِّعاجِ</a:t>
            </a:r>
            <a:r>
              <a:rPr lang="ar-SA" sz="2800" dirty="0" smtClean="0"/>
              <a:t>، ثُمَّ اِتَّخَذَ لَهُ أَجيرًا يَرْعى غَنَمَهُ، وَبَنى لَهُ بَيْتًا كَبيرًا كَبُيوتِ </a:t>
            </a:r>
            <a:r>
              <a:rPr lang="ar-SA" sz="2800" dirty="0" err="1" smtClean="0"/>
              <a:t>ٱلْأَثْرِياءِ</a:t>
            </a:r>
            <a:r>
              <a:rPr lang="ar-SA" sz="2800" dirty="0" smtClean="0"/>
              <a:t>، ثُمَّ</a:t>
            </a:r>
          </a:p>
          <a:p>
            <a:r>
              <a:rPr lang="ar-SA" sz="2800" dirty="0" smtClean="0"/>
              <a:t>       بَدَّلَهُ بِقَصْرٍ كَقُصورِ </a:t>
            </a:r>
            <a:r>
              <a:rPr lang="ar-SA" sz="2800" dirty="0" err="1" smtClean="0"/>
              <a:t>ٱلْأُمَراءِ</a:t>
            </a:r>
            <a:r>
              <a:rPr lang="ar-SA" sz="2800" dirty="0" smtClean="0"/>
              <a:t>.</a:t>
            </a:r>
          </a:p>
          <a:p>
            <a:r>
              <a:rPr lang="ar-SA" sz="2800" dirty="0" smtClean="0"/>
              <a:t>         وَرأى فيما رَأى، أَنَّهُ يَتَزَّوَجُ فَتاةً جَميلَةً مِنَ </a:t>
            </a:r>
            <a:r>
              <a:rPr lang="ar-SA" sz="2800" dirty="0" err="1" smtClean="0"/>
              <a:t>ٱلطَّبَقَةِ</a:t>
            </a:r>
            <a:r>
              <a:rPr lang="ar-SA" sz="2800" dirty="0" smtClean="0"/>
              <a:t> </a:t>
            </a:r>
            <a:r>
              <a:rPr lang="ar-SA" sz="2800" dirty="0" err="1" smtClean="0"/>
              <a:t>ٱلرّاقِيَةِ</a:t>
            </a:r>
            <a:r>
              <a:rPr lang="ar-SA" sz="2800" dirty="0" smtClean="0"/>
              <a:t>، يَخْتارُها مِنْ بَيْنِ</a:t>
            </a:r>
          </a:p>
          <a:p>
            <a:r>
              <a:rPr lang="ar-SA" sz="2800" dirty="0" smtClean="0"/>
              <a:t>25   </a:t>
            </a:r>
            <a:r>
              <a:rPr lang="ar-SA" sz="2800" dirty="0" err="1" smtClean="0"/>
              <a:t>ٱلْعائِلاتِ</a:t>
            </a:r>
            <a:r>
              <a:rPr lang="ar-SA" sz="2800" dirty="0" smtClean="0"/>
              <a:t> </a:t>
            </a:r>
            <a:r>
              <a:rPr lang="ar-SA" sz="2800" dirty="0" err="1" smtClean="0"/>
              <a:t>ٱلتّي</a:t>
            </a:r>
            <a:r>
              <a:rPr lang="ar-SA" sz="2800" dirty="0" smtClean="0"/>
              <a:t> أَرادَتْ مُصاهَرَتَهُ. فَهُوَ </a:t>
            </a:r>
            <a:r>
              <a:rPr lang="ar-SA" sz="2800" dirty="0" err="1" smtClean="0"/>
              <a:t>ٱلثَّرِيُّ</a:t>
            </a:r>
            <a:r>
              <a:rPr lang="ar-SA" sz="2800" dirty="0" smtClean="0"/>
              <a:t> </a:t>
            </a:r>
            <a:r>
              <a:rPr lang="ar-SA" sz="2800" dirty="0" err="1" smtClean="0"/>
              <a:t>ٱلذّي</a:t>
            </a:r>
            <a:r>
              <a:rPr lang="ar-SA" sz="2800" dirty="0" smtClean="0"/>
              <a:t> لا يُرْفَضُ لَهُ طَلَبٌ.</a:t>
            </a:r>
          </a:p>
          <a:p>
            <a:r>
              <a:rPr lang="ar-SA" sz="2800" dirty="0" smtClean="0"/>
              <a:t>         وَاسْتَمَرَّ </a:t>
            </a:r>
            <a:r>
              <a:rPr lang="ar-SA" sz="2800" dirty="0" err="1" smtClean="0"/>
              <a:t>ٱلرّاعِي</a:t>
            </a:r>
            <a:r>
              <a:rPr lang="ar-SA" sz="2800" dirty="0" smtClean="0"/>
              <a:t> في تَخَيُّلاتِهِ حَتّى سَمِعَ نَفْسَهُ تَقولُ: «وَمتى كَبُرَ وَلَدي، أُحْضِرُ لَهُ مُعَلِّمًا</a:t>
            </a:r>
          </a:p>
          <a:p>
            <a:r>
              <a:rPr lang="ar-SA" sz="2800" dirty="0" smtClean="0"/>
              <a:t>       أديبًا يُعَلِّمُهُ </a:t>
            </a:r>
            <a:r>
              <a:rPr lang="ar-SA" sz="2800" dirty="0" err="1" smtClean="0"/>
              <a:t>ٱلْحِكْمَةَ</a:t>
            </a:r>
            <a:r>
              <a:rPr lang="ar-SA" sz="2800" dirty="0" smtClean="0"/>
              <a:t> </a:t>
            </a:r>
            <a:r>
              <a:rPr lang="ar-SA" sz="2800" dirty="0" err="1" smtClean="0"/>
              <a:t>وَٱلْأَدَبَ</a:t>
            </a:r>
            <a:r>
              <a:rPr lang="ar-SA" sz="2800" dirty="0" smtClean="0"/>
              <a:t>، </a:t>
            </a:r>
            <a:r>
              <a:rPr lang="ar-SA" sz="2800" dirty="0" err="1" smtClean="0"/>
              <a:t>وَآمُرُەُ</a:t>
            </a:r>
            <a:r>
              <a:rPr lang="ar-SA" sz="2800" dirty="0" smtClean="0"/>
              <a:t> بِطاعَتي وَاحْتِرامي، فإنْ لَمْ يَفْعَلْ، ضَرَبْتُُهُ </a:t>
            </a:r>
            <a:r>
              <a:rPr lang="ar-SA" sz="2800" dirty="0" err="1" smtClean="0"/>
              <a:t>بِهَذِە</a:t>
            </a:r>
            <a:endParaRPr lang="ar-SA" sz="2800" dirty="0" smtClean="0"/>
          </a:p>
          <a:p>
            <a:r>
              <a:rPr lang="ar-SA" sz="2800" dirty="0" smtClean="0"/>
              <a:t>       </a:t>
            </a:r>
            <a:r>
              <a:rPr lang="ar-SA" sz="2800" dirty="0" err="1" smtClean="0"/>
              <a:t>ٱلْعَصا</a:t>
            </a:r>
            <a:r>
              <a:rPr lang="ar-SA" sz="2800" dirty="0" smtClean="0"/>
              <a:t>». وَرَفَعَ </a:t>
            </a:r>
            <a:r>
              <a:rPr lang="ar-SA" sz="2800" dirty="0" err="1" smtClean="0"/>
              <a:t>يَدَەُ</a:t>
            </a:r>
            <a:r>
              <a:rPr lang="ar-SA" sz="2800" dirty="0" smtClean="0"/>
              <a:t> بِعَصاه، فَأَصابَتِ </a:t>
            </a:r>
            <a:r>
              <a:rPr lang="ar-SA" sz="2800" dirty="0" err="1" smtClean="0"/>
              <a:t>ٱلْجَرَّةَ</a:t>
            </a:r>
            <a:r>
              <a:rPr lang="ar-SA" sz="2800" dirty="0" smtClean="0"/>
              <a:t> فَكَسَرَتْها، وَسَقَطَ </a:t>
            </a:r>
            <a:r>
              <a:rPr lang="ar-SA" sz="2800" dirty="0" err="1" smtClean="0"/>
              <a:t>ٱلسَّمْنُ</a:t>
            </a:r>
            <a:r>
              <a:rPr lang="ar-SA" sz="2800" dirty="0" smtClean="0"/>
              <a:t> عَلى رَأْسِهِ وَثِيابِهِ.</a:t>
            </a:r>
          </a:p>
          <a:p>
            <a:r>
              <a:rPr lang="ar-SA" sz="2800" dirty="0" smtClean="0"/>
              <a:t>       فَحَزِنَ لِذلِكَ وَقالَ: «لَعَلَّ هذا جَزاءُ مَنْ يُصْغي إلى تَخَيُّلاتِهِ!»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1737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نتيجة بحث الصور عن خلفيات بوربوينت كرتوني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0"/>
            <a:ext cx="1205484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מציין מיקום תוכן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860" y="2178424"/>
            <a:ext cx="7557245" cy="195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6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نتيجة بحث الصور عن خلفيات بوربوينت كرتونية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75" y="160338"/>
            <a:ext cx="11574743" cy="6516638"/>
          </a:xfrm>
          <a:prstGeom prst="rect">
            <a:avLst/>
          </a:prstGeom>
        </p:spPr>
      </p:pic>
      <p:sp>
        <p:nvSpPr>
          <p:cNvPr id="6" name="מלבן 5"/>
          <p:cNvSpPr/>
          <p:nvPr/>
        </p:nvSpPr>
        <p:spPr>
          <a:xfrm>
            <a:off x="3253031" y="2710771"/>
            <a:ext cx="65133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0" i="0" dirty="0" smtClean="0">
                <a:solidFill>
                  <a:srgbClr val="000000"/>
                </a:solidFill>
                <a:effectLst/>
                <a:latin typeface="Droid Arabic Kufi"/>
              </a:rPr>
              <a:t>1) مِنْ أَيْنَ يَحْصُلُ </a:t>
            </a:r>
            <a:r>
              <a:rPr lang="ar-SA" sz="4000" b="0" i="0" dirty="0" err="1" smtClean="0">
                <a:solidFill>
                  <a:srgbClr val="000000"/>
                </a:solidFill>
                <a:effectLst/>
                <a:latin typeface="Droid Arabic Kufi"/>
              </a:rPr>
              <a:t>ٱلرّاعي</a:t>
            </a:r>
            <a:r>
              <a:rPr lang="ar-SA" sz="4000" b="0" i="0" dirty="0" smtClean="0">
                <a:solidFill>
                  <a:srgbClr val="000000"/>
                </a:solidFill>
                <a:effectLst/>
                <a:latin typeface="Droid Arabic Kufi"/>
              </a:rPr>
              <a:t> عَلى </a:t>
            </a:r>
            <a:r>
              <a:rPr lang="ar-SA" sz="4000" b="0" i="0" dirty="0" err="1" smtClean="0">
                <a:solidFill>
                  <a:srgbClr val="000000"/>
                </a:solidFill>
                <a:effectLst/>
                <a:latin typeface="Droid Arabic Kufi"/>
              </a:rPr>
              <a:t>ٱلسَّمْنِ</a:t>
            </a:r>
            <a:r>
              <a:rPr lang="ar-SA" sz="4000" b="0" i="0" dirty="0" smtClean="0">
                <a:solidFill>
                  <a:srgbClr val="000000"/>
                </a:solidFill>
                <a:effectLst/>
                <a:latin typeface="Droid Arabic Kufi"/>
              </a:rPr>
              <a:t>؟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397571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65" y="121024"/>
            <a:ext cx="11658599" cy="6642847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2537012" y="2396007"/>
            <a:ext cx="6096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sz="4400" dirty="0" smtClean="0">
                <a:solidFill>
                  <a:srgbClr val="000000"/>
                </a:solidFill>
                <a:latin typeface="Droid Arabic Kufi"/>
              </a:rPr>
              <a:t>2) أ</a:t>
            </a:r>
            <a:r>
              <a:rPr lang="ar-SA" sz="4400" b="0" i="0" dirty="0" smtClean="0">
                <a:solidFill>
                  <a:srgbClr val="000000"/>
                </a:solidFill>
                <a:effectLst/>
                <a:latin typeface="Droid Arabic Kufi"/>
              </a:rPr>
              <a:t>يْنَ كانَ </a:t>
            </a:r>
            <a:r>
              <a:rPr lang="ar-SA" sz="4400" b="0" i="0" dirty="0" err="1" smtClean="0">
                <a:solidFill>
                  <a:srgbClr val="000000"/>
                </a:solidFill>
                <a:effectLst/>
                <a:latin typeface="Droid Arabic Kufi"/>
              </a:rPr>
              <a:t>ٱلرّاعي</a:t>
            </a:r>
            <a:r>
              <a:rPr lang="ar-SA" sz="4400" b="0" i="0" dirty="0" smtClean="0">
                <a:solidFill>
                  <a:srgbClr val="000000"/>
                </a:solidFill>
                <a:effectLst/>
                <a:latin typeface="Droid Arabic Kufi"/>
              </a:rPr>
              <a:t> يَضَعُ </a:t>
            </a:r>
            <a:r>
              <a:rPr lang="ar-SA" sz="4400" b="0" i="0" dirty="0" err="1" smtClean="0">
                <a:solidFill>
                  <a:srgbClr val="000000"/>
                </a:solidFill>
                <a:effectLst/>
                <a:latin typeface="Droid Arabic Kufi"/>
              </a:rPr>
              <a:t>ٱلسَّمْنَ</a:t>
            </a:r>
            <a:r>
              <a:rPr lang="ar-SA" sz="4400" b="0" i="0" dirty="0" smtClean="0">
                <a:solidFill>
                  <a:srgbClr val="000000"/>
                </a:solidFill>
                <a:effectLst/>
                <a:latin typeface="Droid Arabic Kufi"/>
              </a:rPr>
              <a:t>؟</a:t>
            </a:r>
          </a:p>
          <a:p>
            <a:pPr algn="l"/>
            <a:r>
              <a:rPr lang="ar-SA" b="0" i="0" dirty="0" smtClean="0">
                <a:solidFill>
                  <a:srgbClr val="000000"/>
                </a:solidFill>
                <a:effectLst/>
                <a:latin typeface="Droid Arabic Kufi"/>
              </a:rPr>
              <a:t> </a:t>
            </a:r>
            <a:endParaRPr lang="ar-SA" b="0" i="0" dirty="0">
              <a:solidFill>
                <a:srgbClr val="000000"/>
              </a:solidFill>
              <a:effectLst/>
              <a:latin typeface="Droid Arabic Kufi"/>
            </a:endParaRPr>
          </a:p>
        </p:txBody>
      </p:sp>
    </p:spTree>
    <p:extLst>
      <p:ext uri="{BB962C8B-B14F-4D97-AF65-F5344CB8AC3E}">
        <p14:creationId xmlns:p14="http://schemas.microsoft.com/office/powerpoint/2010/main" val="2753172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30" y="107577"/>
            <a:ext cx="11954436" cy="6629400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370729" y="416859"/>
            <a:ext cx="62977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 smtClean="0"/>
              <a:t>3)</a:t>
            </a:r>
            <a:br>
              <a:rPr lang="ar-SA" sz="3200" dirty="0" smtClean="0"/>
            </a:br>
            <a:endParaRPr lang="he-IL" sz="3200" dirty="0"/>
          </a:p>
        </p:txBody>
      </p:sp>
      <p:sp>
        <p:nvSpPr>
          <p:cNvPr id="6" name="מלבן 5"/>
          <p:cNvSpPr/>
          <p:nvPr/>
        </p:nvSpPr>
        <p:spPr>
          <a:xfrm>
            <a:off x="779930" y="416859"/>
            <a:ext cx="8283388" cy="2850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/>
              <a:t>ما </a:t>
            </a:r>
            <a:r>
              <a:rPr lang="ar-SA" sz="3600" b="1" dirty="0" err="1" smtClean="0"/>
              <a:t>ٱلْعَلاقَةُ</a:t>
            </a:r>
            <a:r>
              <a:rPr lang="ar-SA" sz="3600" b="1" dirty="0" smtClean="0"/>
              <a:t> </a:t>
            </a:r>
            <a:r>
              <a:rPr lang="ar-SA" sz="3600" b="1" dirty="0" err="1" smtClean="0"/>
              <a:t>ٱلّتي</a:t>
            </a:r>
            <a:r>
              <a:rPr lang="ar-SA" sz="3600" b="1" dirty="0" smtClean="0"/>
              <a:t> تَرْبِطُ بَيْنَ </a:t>
            </a:r>
            <a:r>
              <a:rPr lang="ar-SA" sz="3600" b="1" dirty="0" err="1" smtClean="0"/>
              <a:t>ٱلرّاعي</a:t>
            </a:r>
            <a:r>
              <a:rPr lang="ar-SA" sz="3600" b="1" dirty="0" smtClean="0"/>
              <a:t> وَصاحِبِ </a:t>
            </a:r>
            <a:r>
              <a:rPr lang="ar-SA" sz="3600" b="1" dirty="0" err="1" smtClean="0"/>
              <a:t>ٱلْعَمَلِ</a:t>
            </a:r>
            <a:r>
              <a:rPr lang="ar-SA" sz="3600" b="1" dirty="0" smtClean="0"/>
              <a:t>؟</a:t>
            </a:r>
          </a:p>
          <a:p>
            <a:r>
              <a:rPr lang="ar-SA" sz="3600" b="1" dirty="0" smtClean="0"/>
              <a:t>أ. عَلاقَةُ صَداقَةٍ.</a:t>
            </a:r>
          </a:p>
          <a:p>
            <a:r>
              <a:rPr lang="ar-SA" sz="3600" b="1" dirty="0" smtClean="0"/>
              <a:t>ب. عَلاقَةُ عَداوَةٍ.</a:t>
            </a:r>
          </a:p>
          <a:p>
            <a:r>
              <a:rPr lang="ar-SA" sz="3600" b="1" dirty="0" smtClean="0"/>
              <a:t>ج. لا توجَدُ عَلاقَةٌ.</a:t>
            </a:r>
          </a:p>
          <a:p>
            <a:r>
              <a:rPr lang="ar-SA" sz="3600" b="1" dirty="0" smtClean="0"/>
              <a:t>د. عَلاقَةُ عامِلٍ بِصاحِبِ </a:t>
            </a:r>
            <a:r>
              <a:rPr lang="ar-SA" sz="3600" b="1" dirty="0" err="1" smtClean="0"/>
              <a:t>ٱلعَمَلِ</a:t>
            </a: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497308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8" y="363072"/>
            <a:ext cx="11618258" cy="6494928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2603738" y="1388640"/>
            <a:ext cx="7093609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i="0" dirty="0" smtClean="0">
                <a:solidFill>
                  <a:srgbClr val="000000"/>
                </a:solidFill>
                <a:effectLst/>
                <a:latin typeface="Droid Arabic Kufi"/>
              </a:rPr>
              <a:t>4- لماذا أرادَ </a:t>
            </a:r>
            <a:r>
              <a:rPr lang="ar-SA" sz="3600" b="1" i="0" dirty="0" err="1" smtClean="0">
                <a:solidFill>
                  <a:srgbClr val="000000"/>
                </a:solidFill>
                <a:effectLst/>
                <a:latin typeface="Droid Arabic Kufi"/>
              </a:rPr>
              <a:t>ٱلرّاعي</a:t>
            </a:r>
            <a:r>
              <a:rPr lang="ar-SA" sz="3600" b="1" i="0" dirty="0" smtClean="0">
                <a:solidFill>
                  <a:srgbClr val="000000"/>
                </a:solidFill>
                <a:effectLst/>
                <a:latin typeface="Droid Arabic Kufi"/>
              </a:rPr>
              <a:t> أنْ يشتريَ نعْجَةً حامِلًا؟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ar-SA" sz="3600" b="1" dirty="0">
              <a:solidFill>
                <a:srgbClr val="000000"/>
              </a:solidFill>
              <a:latin typeface="Droid Arabic Kuf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r-SA" sz="3600" b="1" dirty="0" smtClean="0">
                <a:solidFill>
                  <a:srgbClr val="000000"/>
                </a:solidFill>
                <a:latin typeface="Droid Arabic Kufi"/>
              </a:rPr>
              <a:t>لان النعجة الحامل ارخص من النعجة العادية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r-SA" sz="3600" b="1" dirty="0" smtClean="0">
                <a:solidFill>
                  <a:srgbClr val="000000"/>
                </a:solidFill>
                <a:latin typeface="Droid Arabic Kufi"/>
              </a:rPr>
              <a:t>لكي تلد نعاجًا أخرى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r-SA" sz="3600" b="1" dirty="0" smtClean="0">
                <a:solidFill>
                  <a:srgbClr val="000000"/>
                </a:solidFill>
                <a:latin typeface="Droid Arabic Kufi"/>
              </a:rPr>
              <a:t>لكي يرعى بها ابنه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r-SA" sz="3600" b="1" dirty="0" smtClean="0">
                <a:solidFill>
                  <a:srgbClr val="000000"/>
                </a:solidFill>
                <a:latin typeface="Droid Arabic Kufi"/>
              </a:rPr>
              <a:t>لأنها لا تستطيع ان تهرب</a:t>
            </a: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3387706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022"/>
            <a:ext cx="12128653" cy="656216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5616388" y="294892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3600" dirty="0" smtClean="0"/>
              <a:t>5) نَصُّ «أَحْلامُ راعٍ» هُوَ:</a:t>
            </a:r>
          </a:p>
          <a:p>
            <a:endParaRPr lang="ar-SA" sz="3600" dirty="0" smtClean="0"/>
          </a:p>
          <a:p>
            <a:r>
              <a:rPr lang="ar-SA" sz="3600" dirty="0" smtClean="0"/>
              <a:t>أ. قِصَّةٌ واقِعِيَّةٌ يمكنُ أنْ تَحْدُثَ في </a:t>
            </a:r>
            <a:r>
              <a:rPr lang="ar-SA" sz="3600" dirty="0" err="1" smtClean="0"/>
              <a:t>ٱلْحَياةِ</a:t>
            </a:r>
            <a:r>
              <a:rPr lang="ar-SA" sz="3600" dirty="0" smtClean="0"/>
              <a:t>.</a:t>
            </a:r>
          </a:p>
          <a:p>
            <a:r>
              <a:rPr lang="ar-SA" sz="3600" dirty="0" smtClean="0"/>
              <a:t>ب. حَكايَةٌ خَيالِيَّةٌ لا يُمكِنُ أنْ تَحْدُثَ.</a:t>
            </a:r>
          </a:p>
          <a:p>
            <a:r>
              <a:rPr lang="ar-SA" sz="3600" dirty="0" smtClean="0"/>
              <a:t>ج. مَقالةٌ عِلْمِيَّةٌ عَنِ </a:t>
            </a:r>
            <a:r>
              <a:rPr lang="ar-SA" sz="3600" dirty="0" err="1" smtClean="0"/>
              <a:t>ٱلتَّخَيُّلاتِ</a:t>
            </a:r>
            <a:r>
              <a:rPr lang="ar-SA" sz="3600" dirty="0" smtClean="0"/>
              <a:t> وَمساوِئِها.</a:t>
            </a:r>
          </a:p>
          <a:p>
            <a:r>
              <a:rPr lang="ar-SA" sz="3600" dirty="0" smtClean="0"/>
              <a:t>د. مَقالةٌ أدبيّةٌ عَنِ </a:t>
            </a:r>
            <a:r>
              <a:rPr lang="ar-SA" sz="3600" dirty="0" err="1" smtClean="0"/>
              <a:t>ٱلطُّموحِ</a:t>
            </a:r>
            <a:r>
              <a:rPr lang="ar-SA" sz="3600" dirty="0" smtClean="0"/>
              <a:t> غَيْرِ </a:t>
            </a:r>
            <a:r>
              <a:rPr lang="ar-SA" sz="3600" dirty="0" err="1" smtClean="0"/>
              <a:t>ٱلْواقِعيِّ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7922134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695</Words>
  <Application>Microsoft Office PowerPoint</Application>
  <PresentationFormat>מסך רחב</PresentationFormat>
  <Paragraphs>75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Droid Arabic Kufi</vt:lpstr>
      <vt:lpstr>Garamond</vt:lpstr>
      <vt:lpstr>Simplified Arabic</vt:lpstr>
      <vt:lpstr>Times New Roman</vt:lpstr>
      <vt:lpstr>ערכת נושא Office</vt:lpstr>
      <vt:lpstr>نسق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7</cp:revision>
  <dcterms:created xsi:type="dcterms:W3CDTF">2021-02-20T11:36:23Z</dcterms:created>
  <dcterms:modified xsi:type="dcterms:W3CDTF">2021-02-20T12:24:44Z</dcterms:modified>
</cp:coreProperties>
</file>