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6" autoAdjust="0"/>
    <p:restoredTop sz="94660"/>
  </p:normalViewPr>
  <p:slideViewPr>
    <p:cSldViewPr snapToGrid="0">
      <p:cViewPr>
        <p:scale>
          <a:sx n="81" d="100"/>
          <a:sy n="81" d="100"/>
        </p:scale>
        <p:origin x="-30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AE1F-E522-4B19-8FCD-1A9A1FB49F2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09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AE1F-E522-4B19-8FCD-1A9A1FB49F2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90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AE1F-E522-4B19-8FCD-1A9A1FB49F2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277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AE1F-E522-4B19-8FCD-1A9A1FB49F2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9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AE1F-E522-4B19-8FCD-1A9A1FB49F2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01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AE1F-E522-4B19-8FCD-1A9A1FB49F2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56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AE1F-E522-4B19-8FCD-1A9A1FB49F2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3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AE1F-E522-4B19-8FCD-1A9A1FB49F2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896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AE1F-E522-4B19-8FCD-1A9A1FB49F2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33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AE1F-E522-4B19-8FCD-1A9A1FB49F2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918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AE1F-E522-4B19-8FCD-1A9A1FB49F2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53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CAE1F-E522-4B19-8FCD-1A9A1FB49F2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ED739-2297-440A-AE31-06C9DF8D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575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/>
        </p:nvSpPr>
        <p:spPr>
          <a:xfrm>
            <a:off x="3241795" y="2855661"/>
            <a:ext cx="562431" cy="3805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19703" y="-2714297"/>
            <a:ext cx="6857999" cy="12286595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3331838" y="1103188"/>
            <a:ext cx="635141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4000" b="1" u="sng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استراتيجيّة عمليّة التّوزيع في الضّرب</a:t>
            </a:r>
            <a:endParaRPr lang="he-IL" sz="4000" b="1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171247" y="2687680"/>
            <a:ext cx="1667444" cy="5866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35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x </a:t>
            </a: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 210</a:t>
            </a: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3894269" y="2057552"/>
            <a:ext cx="677373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rtl="0">
              <a:lnSpc>
                <a:spcPct val="150000"/>
              </a:lnSpc>
            </a:pPr>
            <a:r>
              <a:rPr lang="ar-AE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عمليّة التّوزيع في الضّرب هي </a:t>
            </a:r>
            <a:r>
              <a:rPr lang="ar-JO" altLang="en-US" sz="2000" b="1" dirty="0" smtClean="0">
                <a:latin typeface="Calibri" panose="020F0502020204030204" pitchFamily="34" charset="0"/>
              </a:rPr>
              <a:t>أن </a:t>
            </a:r>
            <a:r>
              <a:rPr lang="ar-SA" altLang="en-US" sz="2000" b="1" dirty="0" smtClean="0">
                <a:latin typeface="Calibri" panose="020F0502020204030204" pitchFamily="34" charset="0"/>
              </a:rPr>
              <a:t>يتم توزيع العدد إلى </a:t>
            </a:r>
            <a:r>
              <a:rPr lang="ar-AE" altLang="en-US" sz="2000" b="1" dirty="0" smtClean="0">
                <a:latin typeface="Calibri" panose="020F0502020204030204" pitchFamily="34" charset="0"/>
              </a:rPr>
              <a:t>ال</a:t>
            </a:r>
            <a:r>
              <a:rPr lang="ar-SA" altLang="en-US" sz="2000" b="1" dirty="0" smtClean="0">
                <a:latin typeface="Calibri" panose="020F0502020204030204" pitchFamily="34" charset="0"/>
              </a:rPr>
              <a:t>قيم</a:t>
            </a:r>
            <a:r>
              <a:rPr lang="ar-AE" altLang="en-US" sz="2000" b="1" dirty="0" smtClean="0">
                <a:latin typeface="Calibri" panose="020F0502020204030204" pitchFamily="34" charset="0"/>
              </a:rPr>
              <a:t>ة</a:t>
            </a:r>
            <a:r>
              <a:rPr lang="ar-SA" altLang="en-US" sz="2000" b="1" dirty="0" smtClean="0">
                <a:latin typeface="Calibri" panose="020F0502020204030204" pitchFamily="34" charset="0"/>
              </a:rPr>
              <a:t> العدد</a:t>
            </a:r>
            <a:r>
              <a:rPr lang="ar-AE" altLang="en-US" sz="2000" b="1" dirty="0" err="1" smtClean="0">
                <a:latin typeface="Calibri" panose="020F0502020204030204" pitchFamily="34" charset="0"/>
              </a:rPr>
              <a:t>يّة</a:t>
            </a:r>
            <a:r>
              <a:rPr lang="ar-AE" altLang="en-US" sz="2000" b="1" dirty="0" smtClean="0">
                <a:latin typeface="Calibri" panose="020F0502020204030204" pitchFamily="34" charset="0"/>
              </a:rPr>
              <a:t> بمساعدة جدول</a:t>
            </a:r>
            <a:r>
              <a:rPr lang="ar-AE" altLang="en-US" sz="2000" b="1" dirty="0">
                <a:latin typeface="Calibri" panose="020F0502020204030204" pitchFamily="34" charset="0"/>
              </a:rPr>
              <a:t> </a:t>
            </a:r>
            <a:r>
              <a:rPr lang="ar-AE" altLang="en-US" sz="2000" b="1" dirty="0" smtClean="0">
                <a:latin typeface="Calibri" panose="020F0502020204030204" pitchFamily="34" charset="0"/>
              </a:rPr>
              <a:t>، نضرب العامل الثاني بكل عدد من الاعداد بالجدول ثم نقوم </a:t>
            </a:r>
            <a:r>
              <a:rPr lang="ar-AE" altLang="en-US" sz="2000" b="1" dirty="0" err="1" smtClean="0">
                <a:latin typeface="Calibri" panose="020F0502020204030204" pitchFamily="34" charset="0"/>
              </a:rPr>
              <a:t>بتحميع</a:t>
            </a:r>
            <a:r>
              <a:rPr lang="ar-AE" altLang="en-US" sz="2000" b="1" dirty="0" smtClean="0">
                <a:latin typeface="Calibri" panose="020F0502020204030204" pitchFamily="34" charset="0"/>
              </a:rPr>
              <a:t> حاصل ضرب الاعداد من خلال تمرين جمع وهكذا نحصل على ناتج الضرب</a:t>
            </a:r>
            <a:r>
              <a:rPr lang="ar-SA" altLang="en-US" sz="2000" b="1" dirty="0" smtClean="0">
                <a:latin typeface="Calibri" panose="020F0502020204030204" pitchFamily="34" charset="0"/>
              </a:rPr>
              <a:t>.</a:t>
            </a:r>
          </a:p>
          <a:p>
            <a:pPr rtl="0">
              <a:lnSpc>
                <a:spcPct val="150000"/>
              </a:lnSpc>
            </a:pPr>
            <a:r>
              <a:rPr lang="ar-SA" altLang="en-US" sz="2000" b="1" dirty="0" smtClean="0">
                <a:latin typeface="Calibri" panose="020F0502020204030204" pitchFamily="34" charset="0"/>
              </a:rPr>
              <a:t>مثال:</a:t>
            </a:r>
          </a:p>
          <a:p>
            <a:pPr algn="ctr">
              <a:lnSpc>
                <a:spcPct val="150000"/>
              </a:lnSpc>
            </a:pPr>
            <a:r>
              <a:rPr lang="ar-AE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he-IL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974684"/>
              </p:ext>
            </p:extLst>
          </p:nvPr>
        </p:nvGraphicFramePr>
        <p:xfrm>
          <a:off x="4537519" y="3615490"/>
          <a:ext cx="4485939" cy="10179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5313">
                  <a:extLst>
                    <a:ext uri="{9D8B030D-6E8A-4147-A177-3AD203B41FA5}">
                      <a16:colId xmlns="" xmlns:a16="http://schemas.microsoft.com/office/drawing/2014/main" val="3149020314"/>
                    </a:ext>
                  </a:extLst>
                </a:gridCol>
                <a:gridCol w="1495313">
                  <a:extLst>
                    <a:ext uri="{9D8B030D-6E8A-4147-A177-3AD203B41FA5}">
                      <a16:colId xmlns="" xmlns:a16="http://schemas.microsoft.com/office/drawing/2014/main" val="3605054462"/>
                    </a:ext>
                  </a:extLst>
                </a:gridCol>
                <a:gridCol w="1495313">
                  <a:extLst>
                    <a:ext uri="{9D8B030D-6E8A-4147-A177-3AD203B41FA5}">
                      <a16:colId xmlns="" xmlns:a16="http://schemas.microsoft.com/office/drawing/2014/main" val="15729910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n w="11430"/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</a:rPr>
                        <a:t>x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19483382"/>
                  </a:ext>
                </a:extLst>
              </a:tr>
              <a:tr h="499762">
                <a:tc>
                  <a:txBody>
                    <a:bodyPr/>
                    <a:lstStyle/>
                    <a:p>
                      <a:pPr algn="ctr"/>
                      <a:r>
                        <a:rPr lang="ar-AE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180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66513233"/>
                  </a:ext>
                </a:extLst>
              </a:tr>
            </a:tbl>
          </a:graphicData>
        </a:graphic>
      </p:graphicFrame>
      <p:sp>
        <p:nvSpPr>
          <p:cNvPr id="9" name="חץ מעוקל למעלה 8"/>
          <p:cNvSpPr/>
          <p:nvPr/>
        </p:nvSpPr>
        <p:spPr>
          <a:xfrm>
            <a:off x="6874134" y="4635731"/>
            <a:ext cx="1226372" cy="433262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7217572" y="4319308"/>
            <a:ext cx="5886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</a:t>
            </a:r>
            <a:endParaRPr lang="he-I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5351800" y="4965227"/>
            <a:ext cx="36824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180+30=210</a:t>
            </a:r>
            <a:endParaRPr lang="he-I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4" name="מחבר חץ ישר 13"/>
          <p:cNvCxnSpPr>
            <a:stCxn id="6" idx="2"/>
          </p:cNvCxnSpPr>
          <p:nvPr/>
        </p:nvCxnSpPr>
        <p:spPr>
          <a:xfrm>
            <a:off x="3004969" y="3274379"/>
            <a:ext cx="136264" cy="5123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מחבר חץ ישר 14"/>
          <p:cNvCxnSpPr/>
          <p:nvPr/>
        </p:nvCxnSpPr>
        <p:spPr>
          <a:xfrm flipH="1">
            <a:off x="2191519" y="3176413"/>
            <a:ext cx="264393" cy="50517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מלבן 17"/>
          <p:cNvSpPr/>
          <p:nvPr/>
        </p:nvSpPr>
        <p:spPr>
          <a:xfrm>
            <a:off x="1321970" y="3619608"/>
            <a:ext cx="113204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عامل أوّل</a:t>
            </a:r>
            <a:endParaRPr lang="he-IL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מלבן 18"/>
          <p:cNvSpPr/>
          <p:nvPr/>
        </p:nvSpPr>
        <p:spPr>
          <a:xfrm>
            <a:off x="2881129" y="3742719"/>
            <a:ext cx="101502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عامل ثاني</a:t>
            </a:r>
            <a:endParaRPr lang="he-IL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מלבן 19"/>
          <p:cNvSpPr/>
          <p:nvPr/>
        </p:nvSpPr>
        <p:spPr>
          <a:xfrm>
            <a:off x="2804123" y="1903149"/>
            <a:ext cx="120417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ناتج الضّرب</a:t>
            </a:r>
            <a:endParaRPr lang="he-IL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1" name="מחבר חץ ישר 20"/>
          <p:cNvCxnSpPr/>
          <p:nvPr/>
        </p:nvCxnSpPr>
        <p:spPr>
          <a:xfrm flipV="1">
            <a:off x="3440948" y="2303259"/>
            <a:ext cx="82062" cy="6300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מלבן 23"/>
          <p:cNvSpPr/>
          <p:nvPr/>
        </p:nvSpPr>
        <p:spPr>
          <a:xfrm>
            <a:off x="3097123" y="4626306"/>
            <a:ext cx="101502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عامل ثاني</a:t>
            </a:r>
            <a:endParaRPr lang="he-IL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5" name="מחבר חץ ישר 24"/>
          <p:cNvCxnSpPr/>
          <p:nvPr/>
        </p:nvCxnSpPr>
        <p:spPr>
          <a:xfrm flipV="1">
            <a:off x="4112144" y="4444158"/>
            <a:ext cx="836374" cy="3573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מחבר חץ ישר 27"/>
          <p:cNvCxnSpPr/>
          <p:nvPr/>
        </p:nvCxnSpPr>
        <p:spPr>
          <a:xfrm flipH="1">
            <a:off x="9159722" y="5026416"/>
            <a:ext cx="915527" cy="3647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מלבן 29"/>
          <p:cNvSpPr/>
          <p:nvPr/>
        </p:nvSpPr>
        <p:spPr>
          <a:xfrm>
            <a:off x="9180440" y="4601454"/>
            <a:ext cx="2186868" cy="400110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عملية جمع ناتج الضرب</a:t>
            </a:r>
            <a:endParaRPr lang="he-IL" sz="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18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19703" y="-2697822"/>
            <a:ext cx="6857999" cy="12286595"/>
          </a:xfrm>
          <a:prstGeom prst="rect">
            <a:avLst/>
          </a:prstGeom>
        </p:spPr>
      </p:pic>
      <p:sp>
        <p:nvSpPr>
          <p:cNvPr id="5" name="Rectangle 6"/>
          <p:cNvSpPr/>
          <p:nvPr/>
        </p:nvSpPr>
        <p:spPr>
          <a:xfrm>
            <a:off x="1653135" y="1625706"/>
            <a:ext cx="2895524" cy="498598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44x5=</a:t>
            </a: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58x3=</a:t>
            </a: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61x9=</a:t>
            </a: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33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x</a:t>
            </a: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4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</a:t>
            </a: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41x7=</a:t>
            </a: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66x5=</a:t>
            </a: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5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1x6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</a:t>
            </a: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968952" y="778419"/>
            <a:ext cx="415950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/>
            <a:r>
              <a:rPr lang="ar-JO" altLang="en-US" sz="3200" b="1" u="sng" dirty="0"/>
              <a:t>بطاقة </a:t>
            </a:r>
            <a:r>
              <a:rPr lang="ar-JO" altLang="en-US" sz="3200" b="1" u="sng" dirty="0" smtClean="0"/>
              <a:t>عمل</a:t>
            </a:r>
            <a:endParaRPr lang="ar-AE" altLang="en-US" sz="3200" b="1" u="sng" dirty="0" smtClean="0"/>
          </a:p>
          <a:p>
            <a:pPr algn="l" rtl="0" eaLnBrk="1" hangingPunct="1"/>
            <a:r>
              <a:rPr lang="ar-AE" altLang="en-US" sz="3200" b="1" u="sng" dirty="0" smtClean="0"/>
              <a:t>عمليّة التّوزيع في الضّرب</a:t>
            </a:r>
            <a:r>
              <a:rPr lang="ar-JO" altLang="en-US" sz="3200" b="1" u="sng" dirty="0" smtClean="0"/>
              <a:t> </a:t>
            </a:r>
            <a:endParaRPr lang="ar-JO" altLang="en-US" sz="3200" b="1" u="sng" dirty="0"/>
          </a:p>
        </p:txBody>
      </p:sp>
      <p:sp>
        <p:nvSpPr>
          <p:cNvPr id="7" name="מלבן 6"/>
          <p:cNvSpPr/>
          <p:nvPr/>
        </p:nvSpPr>
        <p:spPr>
          <a:xfrm>
            <a:off x="5130398" y="1919996"/>
            <a:ext cx="62916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حل التمارين التالية بواسطة قانون التوزيع</a:t>
            </a:r>
            <a:endParaRPr lang="en-US" sz="28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6"/>
          <p:cNvSpPr/>
          <p:nvPr/>
        </p:nvSpPr>
        <p:spPr>
          <a:xfrm>
            <a:off x="6296388" y="1625706"/>
            <a:ext cx="2895524" cy="553997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38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x</a:t>
            </a: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3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</a:t>
            </a: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26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x</a:t>
            </a: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4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</a:t>
            </a: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3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1x</a:t>
            </a: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7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</a:t>
            </a: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25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x</a:t>
            </a: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3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</a:t>
            </a: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24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x</a:t>
            </a:r>
            <a:r>
              <a:rPr lang="ar-AE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6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</a:t>
            </a:r>
            <a:endParaRPr lang="ar-AE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46x4=</a:t>
            </a: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90x2=</a:t>
            </a: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  <a:p>
            <a:pPr algn="ctr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409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128</Words>
  <Application>Microsoft Office PowerPoint</Application>
  <PresentationFormat>מותאם אישית</PresentationFormat>
  <Paragraphs>37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students</dc:creator>
  <cp:lastModifiedBy>‏‏משתמש Windows</cp:lastModifiedBy>
  <cp:revision>4</cp:revision>
  <dcterms:created xsi:type="dcterms:W3CDTF">2020-04-05T07:31:16Z</dcterms:created>
  <dcterms:modified xsi:type="dcterms:W3CDTF">2020-04-27T06:40:52Z</dcterms:modified>
</cp:coreProperties>
</file>