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57" r:id="rId3"/>
    <p:sldId id="258" r:id="rId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586C-2D38-4A76-AAA0-59CEC6D0F3F2}" type="datetimeFigureOut">
              <a:rPr lang="he-IL" smtClean="0"/>
              <a:pPr/>
              <a:t>ג'/ניסן/תש"פ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2B4A-14D8-4080-BEDA-3C6B2F40633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2842131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586C-2D38-4A76-AAA0-59CEC6D0F3F2}" type="datetimeFigureOut">
              <a:rPr lang="he-IL" smtClean="0"/>
              <a:pPr/>
              <a:t>ג'/ניסן/תש"פ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2B4A-14D8-4080-BEDA-3C6B2F40633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4042335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586C-2D38-4A76-AAA0-59CEC6D0F3F2}" type="datetimeFigureOut">
              <a:rPr lang="he-IL" smtClean="0"/>
              <a:pPr/>
              <a:t>ג'/ניסן/תש"פ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2B4A-14D8-4080-BEDA-3C6B2F40633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2517996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586C-2D38-4A76-AAA0-59CEC6D0F3F2}" type="datetimeFigureOut">
              <a:rPr lang="he-IL" smtClean="0"/>
              <a:pPr/>
              <a:t>ג'/ניסן/תש"פ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2B4A-14D8-4080-BEDA-3C6B2F40633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1344410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586C-2D38-4A76-AAA0-59CEC6D0F3F2}" type="datetimeFigureOut">
              <a:rPr lang="he-IL" smtClean="0"/>
              <a:pPr/>
              <a:t>ג'/ניסן/תש"פ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2B4A-14D8-4080-BEDA-3C6B2F40633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801107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586C-2D38-4A76-AAA0-59CEC6D0F3F2}" type="datetimeFigureOut">
              <a:rPr lang="he-IL" smtClean="0"/>
              <a:pPr/>
              <a:t>ג'/ניסן/תש"פ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2B4A-14D8-4080-BEDA-3C6B2F40633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2605333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586C-2D38-4A76-AAA0-59CEC6D0F3F2}" type="datetimeFigureOut">
              <a:rPr lang="he-IL" smtClean="0"/>
              <a:pPr/>
              <a:t>ג'/ניסן/תש"פ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2B4A-14D8-4080-BEDA-3C6B2F40633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252385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586C-2D38-4A76-AAA0-59CEC6D0F3F2}" type="datetimeFigureOut">
              <a:rPr lang="he-IL" smtClean="0"/>
              <a:pPr/>
              <a:t>ג'/ניסן/תש"פ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2B4A-14D8-4080-BEDA-3C6B2F40633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111706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586C-2D38-4A76-AAA0-59CEC6D0F3F2}" type="datetimeFigureOut">
              <a:rPr lang="he-IL" smtClean="0"/>
              <a:pPr/>
              <a:t>ג'/ניסן/תש"פ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2B4A-14D8-4080-BEDA-3C6B2F40633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1423267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586C-2D38-4A76-AAA0-59CEC6D0F3F2}" type="datetimeFigureOut">
              <a:rPr lang="he-IL" smtClean="0"/>
              <a:pPr/>
              <a:t>ג'/ניסן/תש"פ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2B4A-14D8-4080-BEDA-3C6B2F40633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2441930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586C-2D38-4A76-AAA0-59CEC6D0F3F2}" type="datetimeFigureOut">
              <a:rPr lang="he-IL" smtClean="0"/>
              <a:pPr/>
              <a:t>ג'/ניסן/תש"פ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2B4A-14D8-4080-BEDA-3C6B2F40633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2636590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7586C-2D38-4A76-AAA0-59CEC6D0F3F2}" type="datetimeFigureOut">
              <a:rPr lang="he-IL" smtClean="0"/>
              <a:pPr/>
              <a:t>ג'/ניסן/תש"פ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12B4A-14D8-4080-BEDA-3C6B2F40633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993808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5256584"/>
          </a:xfrm>
        </p:spPr>
        <p:txBody>
          <a:bodyPr>
            <a:normAutofit fontScale="90000"/>
          </a:bodyPr>
          <a:lstStyle/>
          <a:p>
            <a:r>
              <a:rPr lang="ar-SA" dirty="0" smtClean="0"/>
              <a:t>نص « كيف تحفظ أسنانك سليمة « </a:t>
            </a:r>
            <a:r>
              <a:rPr lang="ar-SA" smtClean="0"/>
              <a:t/>
            </a:r>
            <a:br>
              <a:rPr lang="ar-SA" smtClean="0"/>
            </a:br>
            <a:r>
              <a:rPr lang="ar-SA" smtClean="0"/>
              <a:t>صفحة 222  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dirty="0"/>
              <a:t/>
            </a:r>
            <a:br>
              <a:rPr lang="ar-SA" dirty="0"/>
            </a:br>
            <a:r>
              <a:rPr lang="ar-SA" dirty="0" smtClean="0"/>
              <a:t>عزيزي الطالب امامك بطاقتين </a:t>
            </a:r>
            <a:br>
              <a:rPr lang="ar-SA" dirty="0" smtClean="0"/>
            </a:br>
            <a:r>
              <a:rPr lang="ar-SA" dirty="0" smtClean="0"/>
              <a:t>الاولى :حل اسئلة فهم حول النص </a:t>
            </a:r>
            <a:br>
              <a:rPr lang="ar-SA" dirty="0" smtClean="0"/>
            </a:br>
            <a:r>
              <a:rPr lang="ar-SA" dirty="0" smtClean="0"/>
              <a:t>الثانية: اختيار اداة الاستفهام المناسبة للسؤال  </a:t>
            </a:r>
            <a:br>
              <a:rPr lang="ar-SA" dirty="0" smtClean="0"/>
            </a:br>
            <a:r>
              <a:rPr lang="ar-SA" dirty="0" smtClean="0"/>
              <a:t>قم بنسخ البطاقات على دفتر العربي ثم حلها </a:t>
            </a:r>
            <a:br>
              <a:rPr lang="ar-SA" dirty="0" smtClean="0"/>
            </a:br>
            <a:r>
              <a:rPr lang="ar-SA" smtClean="0"/>
              <a:t>عملًا ممتعًا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xmlns="" val="3560432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47864" y="0"/>
            <a:ext cx="309634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 smtClean="0"/>
              <a:t>نص : كيف تحفظ اسنانك سليمة  </a:t>
            </a:r>
          </a:p>
          <a:p>
            <a:pPr algn="ctr"/>
            <a:endParaRPr lang="he-IL" dirty="0"/>
          </a:p>
        </p:txBody>
      </p:sp>
      <p:sp>
        <p:nvSpPr>
          <p:cNvPr id="3" name="TextBox 2"/>
          <p:cNvSpPr txBox="1"/>
          <p:nvPr/>
        </p:nvSpPr>
        <p:spPr>
          <a:xfrm>
            <a:off x="4716016" y="507831"/>
            <a:ext cx="4248472" cy="67403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  <a:p>
            <a:r>
              <a:rPr lang="ar-SA" b="1" u="sng" dirty="0" smtClean="0"/>
              <a:t>ضع دائرة حول رقم الاجابة الصحيحة </a:t>
            </a:r>
            <a:r>
              <a:rPr lang="ar-SA" b="1" dirty="0" smtClean="0"/>
              <a:t>: </a:t>
            </a:r>
          </a:p>
          <a:p>
            <a:endParaRPr lang="ar-SA" b="1" dirty="0"/>
          </a:p>
          <a:p>
            <a:pPr marL="342900" indent="-342900">
              <a:buAutoNum type="arabicPeriod"/>
            </a:pPr>
            <a:r>
              <a:rPr lang="ar-SA" b="1" u="sng" dirty="0" smtClean="0"/>
              <a:t>عدو الاسنان هو  </a:t>
            </a:r>
            <a:r>
              <a:rPr lang="ar-SA" b="1" dirty="0" smtClean="0"/>
              <a:t>: </a:t>
            </a:r>
          </a:p>
          <a:p>
            <a:endParaRPr lang="ar-SA" b="1" dirty="0"/>
          </a:p>
          <a:p>
            <a:pPr marL="342900" indent="-342900">
              <a:buAutoNum type="arabic1Minus"/>
            </a:pPr>
            <a:r>
              <a:rPr lang="ar-SA" b="1" dirty="0" smtClean="0"/>
              <a:t>طبيب الاسنان</a:t>
            </a:r>
          </a:p>
          <a:p>
            <a:pPr marL="342900" indent="-342900">
              <a:buAutoNum type="arabic1Minus"/>
            </a:pPr>
            <a:r>
              <a:rPr lang="ar-SA" b="1" dirty="0" smtClean="0"/>
              <a:t>رسابة الاسنان  </a:t>
            </a:r>
          </a:p>
          <a:p>
            <a:pPr marL="342900" indent="-342900">
              <a:buAutoNum type="arabic1Minus"/>
            </a:pPr>
            <a:endParaRPr lang="ar-SA" b="1" dirty="0"/>
          </a:p>
          <a:p>
            <a:r>
              <a:rPr lang="ar-SA" b="1" dirty="0" smtClean="0"/>
              <a:t>2. </a:t>
            </a:r>
            <a:r>
              <a:rPr lang="ar-SA" b="1" u="sng" dirty="0" smtClean="0"/>
              <a:t>يجب الابتعاد عن  </a:t>
            </a:r>
            <a:r>
              <a:rPr lang="ar-SA" b="1" dirty="0" smtClean="0"/>
              <a:t>: </a:t>
            </a:r>
          </a:p>
          <a:p>
            <a:endParaRPr lang="ar-SA" b="1" dirty="0"/>
          </a:p>
          <a:p>
            <a:pPr marL="342900" indent="-342900">
              <a:buAutoNum type="arabic1Minus"/>
            </a:pPr>
            <a:r>
              <a:rPr lang="ar-SA" b="1" dirty="0" smtClean="0"/>
              <a:t>الحلويات </a:t>
            </a:r>
          </a:p>
          <a:p>
            <a:pPr marL="342900" indent="-342900">
              <a:buAutoNum type="arabic1Minus"/>
            </a:pPr>
            <a:r>
              <a:rPr lang="ar-SA" b="1" dirty="0" smtClean="0"/>
              <a:t>الفواكه والخضار  </a:t>
            </a:r>
          </a:p>
          <a:p>
            <a:pPr marL="342900" indent="-342900">
              <a:buAutoNum type="arabic1Minus"/>
            </a:pPr>
            <a:endParaRPr lang="ar-SA" b="1" dirty="0"/>
          </a:p>
          <a:p>
            <a:r>
              <a:rPr lang="ar-SA" b="1" dirty="0" smtClean="0"/>
              <a:t>3. </a:t>
            </a:r>
            <a:r>
              <a:rPr lang="ar-SA" b="1" u="sng" dirty="0" smtClean="0"/>
              <a:t>ندافع عن الاسنان بواسطة : </a:t>
            </a:r>
          </a:p>
          <a:p>
            <a:endParaRPr lang="ar-SA" b="1" dirty="0"/>
          </a:p>
          <a:p>
            <a:pPr marL="342900" indent="-342900">
              <a:buAutoNum type="arabic1Minus"/>
            </a:pPr>
            <a:r>
              <a:rPr lang="ar-SA" b="1" dirty="0" smtClean="0"/>
              <a:t>الجراثيم </a:t>
            </a:r>
          </a:p>
          <a:p>
            <a:pPr marL="342900" indent="-342900">
              <a:buAutoNum type="arabic1Minus"/>
            </a:pPr>
            <a:r>
              <a:rPr lang="ar-SA" b="1" dirty="0" smtClean="0"/>
              <a:t>معجون وفرشاة الاسنان   </a:t>
            </a:r>
          </a:p>
          <a:p>
            <a:pPr marL="342900" indent="-342900">
              <a:buAutoNum type="arabic1Minus"/>
            </a:pPr>
            <a:endParaRPr lang="ar-SA" b="1" dirty="0"/>
          </a:p>
          <a:p>
            <a:r>
              <a:rPr lang="ar-SA" b="1" dirty="0" smtClean="0"/>
              <a:t>4. </a:t>
            </a:r>
            <a:r>
              <a:rPr lang="ar-SA" b="1" u="sng" dirty="0" smtClean="0"/>
              <a:t>ماذا نتعلم من الفقرة الاخيرة  ؟ </a:t>
            </a:r>
          </a:p>
          <a:p>
            <a:endParaRPr lang="ar-SA" b="1" dirty="0"/>
          </a:p>
          <a:p>
            <a:pPr marL="342900" indent="-342900">
              <a:buAutoNum type="arabic1Minus"/>
            </a:pPr>
            <a:r>
              <a:rPr lang="ar-SA" b="1" dirty="0" smtClean="0"/>
              <a:t>ان نبتعد عن الاغذية المضرة ونتناول اغذية مفيدة </a:t>
            </a:r>
          </a:p>
          <a:p>
            <a:pPr marL="342900" indent="-342900">
              <a:buAutoNum type="arabic1Minus"/>
            </a:pPr>
            <a:r>
              <a:rPr lang="ar-SA" b="1" dirty="0" smtClean="0"/>
              <a:t>ان لا نأكل الحلويات فقط </a:t>
            </a:r>
          </a:p>
          <a:p>
            <a:pPr marL="342900" indent="-342900">
              <a:buAutoNum type="arabic1Minus"/>
            </a:pPr>
            <a:endParaRPr lang="ar-SA" dirty="0"/>
          </a:p>
          <a:p>
            <a:pPr marL="342900" indent="-342900">
              <a:buAutoNum type="arabic1Minus"/>
            </a:pPr>
            <a:endParaRPr lang="ar-SA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17817" y="476672"/>
            <a:ext cx="3312368" cy="64633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u="sng" dirty="0" smtClean="0"/>
              <a:t>اجب عن الاسئلة التالية : </a:t>
            </a:r>
            <a:endParaRPr lang="ar-SA" b="1" dirty="0"/>
          </a:p>
          <a:p>
            <a:endParaRPr lang="ar-SA" b="1" dirty="0" smtClean="0"/>
          </a:p>
          <a:p>
            <a:r>
              <a:rPr lang="ar-SA" b="1" dirty="0" smtClean="0"/>
              <a:t>1. ماذا يجب ان نستعمل لتنظيف </a:t>
            </a:r>
            <a:r>
              <a:rPr lang="ar-SA" b="1" dirty="0" err="1" smtClean="0"/>
              <a:t>الاسنان,اثبت</a:t>
            </a:r>
            <a:r>
              <a:rPr lang="ar-SA" b="1" dirty="0" smtClean="0"/>
              <a:t> ذلك بجملة من النص  ؟ </a:t>
            </a:r>
          </a:p>
          <a:p>
            <a:r>
              <a:rPr lang="ar-SA" b="1" dirty="0" smtClean="0"/>
              <a:t>---------------------------------- </a:t>
            </a:r>
          </a:p>
          <a:p>
            <a:endParaRPr lang="ar-SA" b="1" dirty="0"/>
          </a:p>
          <a:p>
            <a:r>
              <a:rPr lang="ar-SA" b="1" dirty="0"/>
              <a:t>4</a:t>
            </a:r>
            <a:r>
              <a:rPr lang="ar-SA" b="1" dirty="0" smtClean="0"/>
              <a:t>. اذكر اهمية الاسنان كما ورد بالفقرة الاولى . </a:t>
            </a:r>
            <a:endParaRPr lang="ar-SA" b="1" dirty="0"/>
          </a:p>
          <a:p>
            <a:r>
              <a:rPr lang="ar-SA" b="1" dirty="0" smtClean="0"/>
              <a:t>-----------------</a:t>
            </a:r>
          </a:p>
          <a:p>
            <a:r>
              <a:rPr lang="ar-SA" b="1" dirty="0" smtClean="0"/>
              <a:t>-----------------</a:t>
            </a:r>
          </a:p>
          <a:p>
            <a:r>
              <a:rPr lang="ar-SA" b="1" dirty="0" smtClean="0"/>
              <a:t>-----------------</a:t>
            </a:r>
          </a:p>
          <a:p>
            <a:endParaRPr lang="ar-SA" b="1" dirty="0"/>
          </a:p>
          <a:p>
            <a:r>
              <a:rPr lang="ar-SA" b="1" dirty="0" smtClean="0"/>
              <a:t>5. ما هي رسابة الاسنان ؟ </a:t>
            </a:r>
            <a:endParaRPr lang="ar-SA" b="1" dirty="0"/>
          </a:p>
          <a:p>
            <a:r>
              <a:rPr lang="ar-SA" b="1" dirty="0" smtClean="0"/>
              <a:t>---------------------------------------- </a:t>
            </a:r>
          </a:p>
          <a:p>
            <a:endParaRPr lang="ar-SA" b="1" dirty="0"/>
          </a:p>
          <a:p>
            <a:r>
              <a:rPr lang="ar-SA" b="1" dirty="0" smtClean="0"/>
              <a:t>7. رسابة الاسنان مادة </a:t>
            </a:r>
            <a:r>
              <a:rPr lang="ar-SA" b="1" dirty="0" err="1" smtClean="0"/>
              <a:t>خطرة,اثبت</a:t>
            </a:r>
            <a:r>
              <a:rPr lang="ar-SA" b="1" dirty="0" smtClean="0"/>
              <a:t> ذلك من النص ؟ </a:t>
            </a:r>
            <a:endParaRPr lang="ar-SA" b="1" dirty="0"/>
          </a:p>
          <a:p>
            <a:r>
              <a:rPr lang="ar-SA" b="1" dirty="0" smtClean="0"/>
              <a:t>---------------------------------------</a:t>
            </a:r>
          </a:p>
          <a:p>
            <a:endParaRPr lang="ar-SA" b="1" dirty="0"/>
          </a:p>
          <a:p>
            <a:r>
              <a:rPr lang="ar-SA" b="1" dirty="0" smtClean="0"/>
              <a:t>8. اكتب طرق تحافظ بها على اسنانك ؟ </a:t>
            </a:r>
          </a:p>
          <a:p>
            <a:r>
              <a:rPr lang="ar-SA" b="1" dirty="0" smtClean="0"/>
              <a:t>---------------------------------------</a:t>
            </a:r>
          </a:p>
          <a:p>
            <a:endParaRPr lang="ar-SA" dirty="0"/>
          </a:p>
          <a:p>
            <a:endParaRPr lang="he-IL" dirty="0"/>
          </a:p>
        </p:txBody>
      </p:sp>
      <p:cxnSp>
        <p:nvCxnSpPr>
          <p:cNvPr id="6" name="מחבר ישר 5"/>
          <p:cNvCxnSpPr/>
          <p:nvPr/>
        </p:nvCxnSpPr>
        <p:spPr>
          <a:xfrm>
            <a:off x="4572000" y="646331"/>
            <a:ext cx="0" cy="60950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244408" y="323165"/>
            <a:ext cx="36004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1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xmlns="" val="297671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Box 2"/>
          <p:cNvSpPr txBox="1">
            <a:spLocks noChangeArrowheads="1"/>
          </p:cNvSpPr>
          <p:nvPr/>
        </p:nvSpPr>
        <p:spPr bwMode="auto">
          <a:xfrm>
            <a:off x="3059832" y="116632"/>
            <a:ext cx="563569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2000" b="1" dirty="0"/>
              <a:t>اكمل الناقص من المخزن لكي تحصل على سؤال مناسب للإجابة :</a:t>
            </a:r>
            <a:endParaRPr lang="he-IL" altLang="he-IL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390168"/>
            <a:ext cx="9042400" cy="6324808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>
              <a:lnSpc>
                <a:spcPct val="150000"/>
              </a:lnSpc>
              <a:defRPr/>
            </a:pPr>
            <a:endParaRPr lang="ar-SA" b="1" dirty="0"/>
          </a:p>
          <a:p>
            <a:pPr marL="342900" indent="-342900">
              <a:lnSpc>
                <a:spcPct val="150000"/>
              </a:lnSpc>
              <a:buFontTx/>
              <a:buAutoNum type="arabicPeriod"/>
              <a:defRPr/>
            </a:pPr>
            <a:r>
              <a:rPr lang="ar-SA" b="1" dirty="0"/>
              <a:t>السؤال : ________ </a:t>
            </a:r>
            <a:r>
              <a:rPr lang="ar-SA" b="1" dirty="0" smtClean="0"/>
              <a:t>هي رسابة الاسنان  </a:t>
            </a:r>
            <a:r>
              <a:rPr lang="ar-SA" b="1" dirty="0"/>
              <a:t>؟ </a:t>
            </a:r>
          </a:p>
          <a:p>
            <a:pPr>
              <a:lnSpc>
                <a:spcPct val="150000"/>
              </a:lnSpc>
              <a:defRPr/>
            </a:pPr>
            <a:r>
              <a:rPr lang="ar-SA" b="1" dirty="0"/>
              <a:t>     الاجابة : </a:t>
            </a:r>
            <a:r>
              <a:rPr lang="ar-SA" b="1" dirty="0" smtClean="0"/>
              <a:t>رسابة الاسنان هي مادة بيضاء تتراكم على الاسنان .</a:t>
            </a:r>
            <a:endParaRPr lang="ar-SA" b="1" dirty="0"/>
          </a:p>
          <a:p>
            <a:pPr>
              <a:lnSpc>
                <a:spcPct val="150000"/>
              </a:lnSpc>
              <a:defRPr/>
            </a:pPr>
            <a:endParaRPr lang="ar-SA" b="1" dirty="0"/>
          </a:p>
          <a:p>
            <a:pPr>
              <a:lnSpc>
                <a:spcPct val="150000"/>
              </a:lnSpc>
              <a:defRPr/>
            </a:pPr>
            <a:r>
              <a:rPr lang="ar-SA" b="1" dirty="0"/>
              <a:t>2</a:t>
            </a:r>
            <a:r>
              <a:rPr lang="ar-SA" b="1" dirty="0" smtClean="0"/>
              <a:t>. </a:t>
            </a:r>
            <a:r>
              <a:rPr lang="ar-SA" b="1" dirty="0"/>
              <a:t>السؤال : ________ </a:t>
            </a:r>
            <a:r>
              <a:rPr lang="ar-SA" b="1" dirty="0" smtClean="0"/>
              <a:t>ننظف أسنانا من الخارج؟ </a:t>
            </a:r>
            <a:endParaRPr lang="ar-SA" b="1" dirty="0"/>
          </a:p>
          <a:p>
            <a:pPr>
              <a:lnSpc>
                <a:spcPct val="150000"/>
              </a:lnSpc>
              <a:defRPr/>
            </a:pPr>
            <a:r>
              <a:rPr lang="ar-SA" b="1" dirty="0"/>
              <a:t>     الاجابة : </a:t>
            </a:r>
            <a:r>
              <a:rPr lang="ar-SA" b="1" dirty="0" smtClean="0"/>
              <a:t>نحرك الفرشاة بحركة قصيرة ودائرية .</a:t>
            </a:r>
            <a:endParaRPr lang="ar-SA" b="1" dirty="0"/>
          </a:p>
          <a:p>
            <a:pPr>
              <a:lnSpc>
                <a:spcPct val="150000"/>
              </a:lnSpc>
              <a:defRPr/>
            </a:pPr>
            <a:endParaRPr lang="ar-SA" b="1" dirty="0"/>
          </a:p>
          <a:p>
            <a:pPr>
              <a:lnSpc>
                <a:spcPct val="150000"/>
              </a:lnSpc>
              <a:defRPr/>
            </a:pPr>
            <a:endParaRPr lang="ar-SA" b="1" dirty="0"/>
          </a:p>
          <a:p>
            <a:pPr>
              <a:lnSpc>
                <a:spcPct val="150000"/>
              </a:lnSpc>
              <a:defRPr/>
            </a:pPr>
            <a:r>
              <a:rPr lang="ar-SA" b="1" dirty="0"/>
              <a:t>3. السؤال : ______ </a:t>
            </a:r>
            <a:r>
              <a:rPr lang="ar-SA" b="1" dirty="0" smtClean="0"/>
              <a:t>تنظف اسنانك يوميا   ؟</a:t>
            </a:r>
          </a:p>
          <a:p>
            <a:pPr>
              <a:lnSpc>
                <a:spcPct val="150000"/>
              </a:lnSpc>
              <a:defRPr/>
            </a:pPr>
            <a:r>
              <a:rPr lang="ar-SA" b="1" dirty="0" smtClean="0"/>
              <a:t>الاجابة: نعم , انظف اسناني كل يوم .</a:t>
            </a:r>
          </a:p>
          <a:p>
            <a:pPr>
              <a:lnSpc>
                <a:spcPct val="150000"/>
              </a:lnSpc>
              <a:defRPr/>
            </a:pPr>
            <a:endParaRPr lang="ar-SA" b="1" dirty="0"/>
          </a:p>
          <a:p>
            <a:pPr>
              <a:lnSpc>
                <a:spcPct val="150000"/>
              </a:lnSpc>
              <a:defRPr/>
            </a:pPr>
            <a:endParaRPr lang="ar-SA" b="1" dirty="0" smtClean="0"/>
          </a:p>
          <a:p>
            <a:pPr>
              <a:lnSpc>
                <a:spcPct val="150000"/>
              </a:lnSpc>
              <a:defRPr/>
            </a:pPr>
            <a:r>
              <a:rPr lang="ar-SA" b="1" dirty="0" smtClean="0"/>
              <a:t>4. السؤال:----------- عدد اسنان الانسان البالغ  ؟</a:t>
            </a:r>
          </a:p>
          <a:p>
            <a:pPr>
              <a:lnSpc>
                <a:spcPct val="150000"/>
              </a:lnSpc>
              <a:defRPr/>
            </a:pPr>
            <a:r>
              <a:rPr lang="ar-SA" b="1" dirty="0" smtClean="0"/>
              <a:t>الاجابة: عدد الاسنان الدائمة عند الانسان البالغ 32 سنا . </a:t>
            </a:r>
          </a:p>
          <a:p>
            <a:pPr>
              <a:lnSpc>
                <a:spcPct val="150000"/>
              </a:lnSpc>
              <a:defRPr/>
            </a:pPr>
            <a:endParaRPr lang="he-IL" b="1" dirty="0"/>
          </a:p>
        </p:txBody>
      </p:sp>
      <p:grpSp>
        <p:nvGrpSpPr>
          <p:cNvPr id="18439" name="קבוצה 24"/>
          <p:cNvGrpSpPr>
            <a:grpSpLocks/>
          </p:cNvGrpSpPr>
          <p:nvPr/>
        </p:nvGrpSpPr>
        <p:grpSpPr bwMode="auto">
          <a:xfrm>
            <a:off x="4739621" y="2996952"/>
            <a:ext cx="3990515" cy="544513"/>
            <a:chOff x="2627784" y="1484784"/>
            <a:chExt cx="4658816" cy="770384"/>
          </a:xfrm>
        </p:grpSpPr>
        <p:sp>
          <p:nvSpPr>
            <p:cNvPr id="26" name="מלבן מעוגל 25"/>
            <p:cNvSpPr/>
            <p:nvPr/>
          </p:nvSpPr>
          <p:spPr>
            <a:xfrm>
              <a:off x="2627784" y="1484784"/>
              <a:ext cx="4658816" cy="770384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/>
            </a:p>
          </p:txBody>
        </p:sp>
        <p:cxnSp>
          <p:nvCxnSpPr>
            <p:cNvPr id="27" name="מחבר ישר 26"/>
            <p:cNvCxnSpPr/>
            <p:nvPr/>
          </p:nvCxnSpPr>
          <p:spPr>
            <a:xfrm>
              <a:off x="6156421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מחבר ישר 27"/>
            <p:cNvCxnSpPr/>
            <p:nvPr/>
          </p:nvCxnSpPr>
          <p:spPr>
            <a:xfrm>
              <a:off x="3924634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מחבר ישר 28"/>
            <p:cNvCxnSpPr/>
            <p:nvPr/>
          </p:nvCxnSpPr>
          <p:spPr>
            <a:xfrm>
              <a:off x="4938937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453" name="TextBox 29"/>
            <p:cNvSpPr txBox="1">
              <a:spLocks noChangeArrowheads="1"/>
            </p:cNvSpPr>
            <p:nvPr/>
          </p:nvSpPr>
          <p:spPr bwMode="auto">
            <a:xfrm>
              <a:off x="6502260" y="1680273"/>
              <a:ext cx="648072" cy="522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ar-SA" altLang="he-IL" sz="1800" dirty="0" smtClean="0"/>
                <a:t>لماذا </a:t>
              </a:r>
              <a:endParaRPr lang="he-IL" altLang="he-IL" sz="1800" dirty="0"/>
            </a:p>
          </p:txBody>
        </p:sp>
        <p:sp>
          <p:nvSpPr>
            <p:cNvPr id="18456" name="TextBox 32"/>
            <p:cNvSpPr txBox="1">
              <a:spLocks noChangeArrowheads="1"/>
            </p:cNvSpPr>
            <p:nvPr/>
          </p:nvSpPr>
          <p:spPr bwMode="auto">
            <a:xfrm>
              <a:off x="3059832" y="1681674"/>
              <a:ext cx="648072" cy="522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he-IL" altLang="he-IL" sz="1800" dirty="0"/>
            </a:p>
          </p:txBody>
        </p:sp>
      </p:grpSp>
      <p:grpSp>
        <p:nvGrpSpPr>
          <p:cNvPr id="18440" name="קבוצה 33"/>
          <p:cNvGrpSpPr>
            <a:grpSpLocks/>
          </p:cNvGrpSpPr>
          <p:nvPr/>
        </p:nvGrpSpPr>
        <p:grpSpPr bwMode="auto">
          <a:xfrm>
            <a:off x="4739621" y="4581128"/>
            <a:ext cx="4121804" cy="544512"/>
            <a:chOff x="2627784" y="1484784"/>
            <a:chExt cx="4658816" cy="770384"/>
          </a:xfrm>
        </p:grpSpPr>
        <p:sp>
          <p:nvSpPr>
            <p:cNvPr id="35" name="מלבן מעוגל 34"/>
            <p:cNvSpPr/>
            <p:nvPr/>
          </p:nvSpPr>
          <p:spPr>
            <a:xfrm>
              <a:off x="2627784" y="1484784"/>
              <a:ext cx="4658816" cy="770384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/>
            </a:p>
          </p:txBody>
        </p:sp>
        <p:cxnSp>
          <p:nvCxnSpPr>
            <p:cNvPr id="36" name="מחבר ישר 35"/>
            <p:cNvCxnSpPr/>
            <p:nvPr/>
          </p:nvCxnSpPr>
          <p:spPr>
            <a:xfrm>
              <a:off x="6156035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מחבר ישר 36"/>
            <p:cNvCxnSpPr/>
            <p:nvPr/>
          </p:nvCxnSpPr>
          <p:spPr>
            <a:xfrm>
              <a:off x="3923487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מחבר ישר 37"/>
            <p:cNvCxnSpPr/>
            <p:nvPr/>
          </p:nvCxnSpPr>
          <p:spPr>
            <a:xfrm>
              <a:off x="4938138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29"/>
          <p:cNvSpPr txBox="1">
            <a:spLocks noChangeArrowheads="1"/>
          </p:cNvSpPr>
          <p:nvPr/>
        </p:nvSpPr>
        <p:spPr bwMode="auto">
          <a:xfrm>
            <a:off x="6660232" y="3068960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كيف </a:t>
            </a:r>
            <a:endParaRPr lang="he-IL" altLang="he-IL" sz="1800" dirty="0"/>
          </a:p>
        </p:txBody>
      </p:sp>
      <p:sp>
        <p:nvSpPr>
          <p:cNvPr id="34" name="TextBox 29"/>
          <p:cNvSpPr txBox="1">
            <a:spLocks noChangeArrowheads="1"/>
          </p:cNvSpPr>
          <p:nvPr/>
        </p:nvSpPr>
        <p:spPr bwMode="auto">
          <a:xfrm>
            <a:off x="5877681" y="3084542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ماذا </a:t>
            </a:r>
            <a:endParaRPr lang="he-IL" altLang="he-IL" sz="1800" dirty="0"/>
          </a:p>
        </p:txBody>
      </p:sp>
      <p:sp>
        <p:nvSpPr>
          <p:cNvPr id="39" name="TextBox 29"/>
          <p:cNvSpPr txBox="1">
            <a:spLocks noChangeArrowheads="1"/>
          </p:cNvSpPr>
          <p:nvPr/>
        </p:nvSpPr>
        <p:spPr bwMode="auto">
          <a:xfrm>
            <a:off x="5016658" y="3068960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اين</a:t>
            </a:r>
            <a:endParaRPr lang="he-IL" altLang="he-IL" sz="1800" dirty="0"/>
          </a:p>
        </p:txBody>
      </p:sp>
      <p:sp>
        <p:nvSpPr>
          <p:cNvPr id="40" name="TextBox 29"/>
          <p:cNvSpPr txBox="1">
            <a:spLocks noChangeArrowheads="1"/>
          </p:cNvSpPr>
          <p:nvPr/>
        </p:nvSpPr>
        <p:spPr bwMode="auto">
          <a:xfrm>
            <a:off x="7945712" y="4653136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من </a:t>
            </a:r>
            <a:endParaRPr lang="he-IL" altLang="he-IL" sz="1800" dirty="0"/>
          </a:p>
        </p:txBody>
      </p:sp>
      <p:sp>
        <p:nvSpPr>
          <p:cNvPr id="41" name="TextBox 29"/>
          <p:cNvSpPr txBox="1">
            <a:spLocks noChangeArrowheads="1"/>
          </p:cNvSpPr>
          <p:nvPr/>
        </p:nvSpPr>
        <p:spPr bwMode="auto">
          <a:xfrm>
            <a:off x="6804248" y="4653136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هل</a:t>
            </a:r>
            <a:endParaRPr lang="he-IL" altLang="he-IL" sz="1800" dirty="0"/>
          </a:p>
        </p:txBody>
      </p:sp>
      <p:sp>
        <p:nvSpPr>
          <p:cNvPr id="42" name="TextBox 29"/>
          <p:cNvSpPr txBox="1">
            <a:spLocks noChangeArrowheads="1"/>
          </p:cNvSpPr>
          <p:nvPr/>
        </p:nvSpPr>
        <p:spPr bwMode="auto">
          <a:xfrm>
            <a:off x="5724128" y="4725144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لماذا </a:t>
            </a:r>
            <a:endParaRPr lang="he-IL" altLang="he-IL" sz="1800" dirty="0"/>
          </a:p>
        </p:txBody>
      </p:sp>
      <p:sp>
        <p:nvSpPr>
          <p:cNvPr id="43" name="TextBox 29"/>
          <p:cNvSpPr txBox="1">
            <a:spLocks noChangeArrowheads="1"/>
          </p:cNvSpPr>
          <p:nvPr/>
        </p:nvSpPr>
        <p:spPr bwMode="auto">
          <a:xfrm>
            <a:off x="4931971" y="4725144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كيف</a:t>
            </a:r>
            <a:endParaRPr lang="he-IL" altLang="he-IL" sz="1800" dirty="0"/>
          </a:p>
        </p:txBody>
      </p:sp>
      <p:grpSp>
        <p:nvGrpSpPr>
          <p:cNvPr id="44" name="קבוצה 33"/>
          <p:cNvGrpSpPr>
            <a:grpSpLocks/>
          </p:cNvGrpSpPr>
          <p:nvPr/>
        </p:nvGrpSpPr>
        <p:grpSpPr bwMode="auto">
          <a:xfrm>
            <a:off x="4739621" y="6237312"/>
            <a:ext cx="4274204" cy="544512"/>
            <a:chOff x="2627784" y="1484784"/>
            <a:chExt cx="4658816" cy="770384"/>
          </a:xfrm>
        </p:grpSpPr>
        <p:sp>
          <p:nvSpPr>
            <p:cNvPr id="45" name="מלבן מעוגל 44"/>
            <p:cNvSpPr/>
            <p:nvPr/>
          </p:nvSpPr>
          <p:spPr>
            <a:xfrm>
              <a:off x="2627784" y="1484784"/>
              <a:ext cx="4658816" cy="770384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/>
            </a:p>
          </p:txBody>
        </p:sp>
        <p:cxnSp>
          <p:nvCxnSpPr>
            <p:cNvPr id="46" name="מחבר ישר 45"/>
            <p:cNvCxnSpPr/>
            <p:nvPr/>
          </p:nvCxnSpPr>
          <p:spPr>
            <a:xfrm>
              <a:off x="6156035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מחבר ישר 46"/>
            <p:cNvCxnSpPr/>
            <p:nvPr/>
          </p:nvCxnSpPr>
          <p:spPr>
            <a:xfrm>
              <a:off x="3923487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מחבר ישר 47"/>
            <p:cNvCxnSpPr/>
            <p:nvPr/>
          </p:nvCxnSpPr>
          <p:spPr>
            <a:xfrm>
              <a:off x="4938138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extBox 29"/>
          <p:cNvSpPr txBox="1">
            <a:spLocks noChangeArrowheads="1"/>
          </p:cNvSpPr>
          <p:nvPr/>
        </p:nvSpPr>
        <p:spPr bwMode="auto">
          <a:xfrm>
            <a:off x="8081995" y="6324902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من </a:t>
            </a:r>
            <a:endParaRPr lang="he-IL" altLang="he-IL" sz="1800" dirty="0"/>
          </a:p>
        </p:txBody>
      </p:sp>
      <p:sp>
        <p:nvSpPr>
          <p:cNvPr id="50" name="TextBox 29"/>
          <p:cNvSpPr txBox="1">
            <a:spLocks noChangeArrowheads="1"/>
          </p:cNvSpPr>
          <p:nvPr/>
        </p:nvSpPr>
        <p:spPr bwMode="auto">
          <a:xfrm>
            <a:off x="6967994" y="6324902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لماذا </a:t>
            </a:r>
            <a:endParaRPr lang="he-IL" altLang="he-IL" sz="1800" dirty="0"/>
          </a:p>
        </p:txBody>
      </p:sp>
      <p:sp>
        <p:nvSpPr>
          <p:cNvPr id="51" name="TextBox 29"/>
          <p:cNvSpPr txBox="1">
            <a:spLocks noChangeArrowheads="1"/>
          </p:cNvSpPr>
          <p:nvPr/>
        </p:nvSpPr>
        <p:spPr bwMode="auto">
          <a:xfrm>
            <a:off x="6012091" y="6324902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كم</a:t>
            </a:r>
            <a:endParaRPr lang="he-IL" altLang="he-IL" sz="1800" dirty="0"/>
          </a:p>
        </p:txBody>
      </p:sp>
      <p:sp>
        <p:nvSpPr>
          <p:cNvPr id="52" name="TextBox 29"/>
          <p:cNvSpPr txBox="1">
            <a:spLocks noChangeArrowheads="1"/>
          </p:cNvSpPr>
          <p:nvPr/>
        </p:nvSpPr>
        <p:spPr bwMode="auto">
          <a:xfrm>
            <a:off x="5075987" y="6372036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متى</a:t>
            </a:r>
            <a:endParaRPr lang="he-IL" altLang="he-IL" sz="1800" dirty="0"/>
          </a:p>
        </p:txBody>
      </p:sp>
      <p:grpSp>
        <p:nvGrpSpPr>
          <p:cNvPr id="53" name="קבוצה 15"/>
          <p:cNvGrpSpPr>
            <a:grpSpLocks/>
          </p:cNvGrpSpPr>
          <p:nvPr/>
        </p:nvGrpSpPr>
        <p:grpSpPr bwMode="auto">
          <a:xfrm>
            <a:off x="4892021" y="1644471"/>
            <a:ext cx="3955909" cy="544513"/>
            <a:chOff x="2627784" y="1484784"/>
            <a:chExt cx="4658816" cy="770384"/>
          </a:xfrm>
        </p:grpSpPr>
        <p:sp>
          <p:nvSpPr>
            <p:cNvPr id="54" name="מלבן מעוגל 53"/>
            <p:cNvSpPr/>
            <p:nvPr/>
          </p:nvSpPr>
          <p:spPr>
            <a:xfrm>
              <a:off x="2627784" y="1484784"/>
              <a:ext cx="4658816" cy="770384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/>
            </a:p>
          </p:txBody>
        </p:sp>
        <p:cxnSp>
          <p:nvCxnSpPr>
            <p:cNvPr id="55" name="מחבר ישר 54"/>
            <p:cNvCxnSpPr/>
            <p:nvPr/>
          </p:nvCxnSpPr>
          <p:spPr>
            <a:xfrm>
              <a:off x="6156421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מחבר ישר 55"/>
            <p:cNvCxnSpPr/>
            <p:nvPr/>
          </p:nvCxnSpPr>
          <p:spPr>
            <a:xfrm>
              <a:off x="3924634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מחבר ישר 56"/>
            <p:cNvCxnSpPr/>
            <p:nvPr/>
          </p:nvCxnSpPr>
          <p:spPr>
            <a:xfrm>
              <a:off x="4938937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20"/>
            <p:cNvSpPr txBox="1">
              <a:spLocks noChangeArrowheads="1"/>
            </p:cNvSpPr>
            <p:nvPr/>
          </p:nvSpPr>
          <p:spPr bwMode="auto">
            <a:xfrm>
              <a:off x="6444208" y="1700808"/>
              <a:ext cx="648072" cy="522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ar-SA" altLang="he-IL" sz="1800"/>
                <a:t>اين</a:t>
              </a:r>
              <a:endParaRPr lang="he-IL" altLang="he-IL" sz="1800"/>
            </a:p>
          </p:txBody>
        </p:sp>
        <p:sp>
          <p:nvSpPr>
            <p:cNvPr id="59" name="TextBox 21"/>
            <p:cNvSpPr txBox="1">
              <a:spLocks noChangeArrowheads="1"/>
            </p:cNvSpPr>
            <p:nvPr/>
          </p:nvSpPr>
          <p:spPr bwMode="auto">
            <a:xfrm>
              <a:off x="5364088" y="1710701"/>
              <a:ext cx="648072" cy="522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ar-SA" altLang="he-IL" sz="1800" dirty="0" smtClean="0"/>
                <a:t>ما</a:t>
              </a:r>
              <a:endParaRPr lang="he-IL" altLang="he-IL" sz="1800" dirty="0"/>
            </a:p>
          </p:txBody>
        </p:sp>
        <p:sp>
          <p:nvSpPr>
            <p:cNvPr id="60" name="TextBox 22"/>
            <p:cNvSpPr txBox="1">
              <a:spLocks noChangeArrowheads="1"/>
            </p:cNvSpPr>
            <p:nvPr/>
          </p:nvSpPr>
          <p:spPr bwMode="auto">
            <a:xfrm>
              <a:off x="4139952" y="1702661"/>
              <a:ext cx="648072" cy="522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ar-SA" altLang="he-IL" sz="1800"/>
                <a:t>كيف</a:t>
              </a:r>
              <a:endParaRPr lang="he-IL" altLang="he-IL" sz="1800"/>
            </a:p>
          </p:txBody>
        </p:sp>
        <p:sp>
          <p:nvSpPr>
            <p:cNvPr id="61" name="TextBox 23"/>
            <p:cNvSpPr txBox="1">
              <a:spLocks noChangeArrowheads="1"/>
            </p:cNvSpPr>
            <p:nvPr/>
          </p:nvSpPr>
          <p:spPr bwMode="auto">
            <a:xfrm>
              <a:off x="3059832" y="1681673"/>
              <a:ext cx="648072" cy="522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ar-SA" altLang="he-IL" sz="1800"/>
                <a:t>هل</a:t>
              </a:r>
              <a:endParaRPr lang="he-IL" altLang="he-IL" sz="1800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611560" y="390168"/>
            <a:ext cx="64807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1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xmlns="" val="325750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235</Words>
  <Application>Microsoft Office PowerPoint</Application>
  <PresentationFormat>‫הצגה על המסך (4:3)</PresentationFormat>
  <Paragraphs>75</Paragraphs>
  <Slides>3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4" baseType="lpstr">
      <vt:lpstr>ערכת נושא Office</vt:lpstr>
      <vt:lpstr>نص « كيف تحفظ أسنانك سليمة «  صفحة 222    عزيزي الطالب امامك بطاقتين  الاولى :حل اسئلة فهم حول النص  الثانية: اختيار اداة الاستفهام المناسبة للسؤال   قم بنسخ البطاقات على دفتر العربي ثم حلها  عملًا ممتعًا </vt:lpstr>
      <vt:lpstr>שקופית 2</vt:lpstr>
      <vt:lpstr>שקופית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نص « كيف تحفظ أسنانك سليمة «  صفحة    عزيزي الطالب امامك بطاقتين  الاولى :حل اسئلة فهم حول النص  الثانية: اختيار اداة الاستفهام المناسبة للسؤال   قم بنسخ البطاقات على دفتر العربي ثم حلها  عملًا ممتعًا</dc:title>
  <dc:creator>Arabic</dc:creator>
  <cp:lastModifiedBy>m</cp:lastModifiedBy>
  <cp:revision>2</cp:revision>
  <dcterms:created xsi:type="dcterms:W3CDTF">2020-03-28T17:03:26Z</dcterms:created>
  <dcterms:modified xsi:type="dcterms:W3CDTF">2020-03-28T17:31:16Z</dcterms:modified>
</cp:coreProperties>
</file>