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6858000" cy="9144000" type="screen4x3"/>
  <p:notesSz cx="6858000" cy="9144000"/>
  <p:defaultText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57" d="100"/>
          <a:sy n="57" d="100"/>
        </p:scale>
        <p:origin x="-2160" y="1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JO"/>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97B5401A-CD77-4DD3-BF2E-048C74D96834}" type="datetimeFigureOut">
              <a:rPr lang="ar-JO" smtClean="0"/>
              <a:t>01/07/1440</a:t>
            </a:fld>
            <a:endParaRPr lang="ar-JO"/>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1" anchor="ctr"/>
          <a:lstStyle/>
          <a:p>
            <a:endParaRPr lang="ar-JO"/>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JO"/>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7E05B294-B64F-4A33-8373-764202C121CF}" type="slidenum">
              <a:rPr lang="ar-JO" smtClean="0"/>
              <a:t>‹#›</a:t>
            </a:fld>
            <a:endParaRPr lang="ar-JO"/>
          </a:p>
        </p:txBody>
      </p:sp>
    </p:spTree>
    <p:extLst>
      <p:ext uri="{BB962C8B-B14F-4D97-AF65-F5344CB8AC3E}">
        <p14:creationId xmlns:p14="http://schemas.microsoft.com/office/powerpoint/2010/main" val="249825019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JO" dirty="0"/>
          </a:p>
        </p:txBody>
      </p:sp>
      <p:sp>
        <p:nvSpPr>
          <p:cNvPr id="4" name="Slide Number Placeholder 3"/>
          <p:cNvSpPr>
            <a:spLocks noGrp="1"/>
          </p:cNvSpPr>
          <p:nvPr>
            <p:ph type="sldNum" sz="quarter" idx="10"/>
          </p:nvPr>
        </p:nvSpPr>
        <p:spPr/>
        <p:txBody>
          <a:bodyPr/>
          <a:lstStyle/>
          <a:p>
            <a:fld id="{7E05B294-B64F-4A33-8373-764202C121CF}" type="slidenum">
              <a:rPr lang="ar-JO" smtClean="0"/>
              <a:t>1</a:t>
            </a:fld>
            <a:endParaRPr lang="ar-J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ar-JO"/>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JO"/>
          </a:p>
        </p:txBody>
      </p:sp>
      <p:sp>
        <p:nvSpPr>
          <p:cNvPr id="4" name="Date Placeholder 3"/>
          <p:cNvSpPr>
            <a:spLocks noGrp="1"/>
          </p:cNvSpPr>
          <p:nvPr>
            <p:ph type="dt" sz="half" idx="10"/>
          </p:nvPr>
        </p:nvSpPr>
        <p:spPr/>
        <p:txBody>
          <a:bodyPr/>
          <a:lstStyle/>
          <a:p>
            <a:fld id="{8E307004-9778-40CA-9134-174D7293C3B5}" type="datetimeFigureOut">
              <a:rPr lang="ar-JO" smtClean="0"/>
              <a:t>01/07/1440</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A9043F50-0610-4AEF-B975-CBDC4865368F}" type="slidenum">
              <a:rPr lang="ar-JO" smtClean="0"/>
              <a:t>‹#›</a:t>
            </a:fld>
            <a:endParaRPr lang="ar-J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8E307004-9778-40CA-9134-174D7293C3B5}" type="datetimeFigureOut">
              <a:rPr lang="ar-JO" smtClean="0"/>
              <a:t>01/07/1440</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A9043F50-0610-4AEF-B975-CBDC4865368F}" type="slidenum">
              <a:rPr lang="ar-JO" smtClean="0"/>
              <a:t>‹#›</a:t>
            </a:fld>
            <a:endParaRPr lang="ar-J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ar-JO"/>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8E307004-9778-40CA-9134-174D7293C3B5}" type="datetimeFigureOut">
              <a:rPr lang="ar-JO" smtClean="0"/>
              <a:t>01/07/1440</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A9043F50-0610-4AEF-B975-CBDC4865368F}" type="slidenum">
              <a:rPr lang="ar-JO" smtClean="0"/>
              <a:t>‹#›</a:t>
            </a:fld>
            <a:endParaRPr lang="ar-J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8E307004-9778-40CA-9134-174D7293C3B5}" type="datetimeFigureOut">
              <a:rPr lang="ar-JO" smtClean="0"/>
              <a:t>01/07/1440</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A9043F50-0610-4AEF-B975-CBDC4865368F}" type="slidenum">
              <a:rPr lang="ar-JO" smtClean="0"/>
              <a:t>‹#›</a:t>
            </a:fld>
            <a:endParaRPr lang="ar-J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r">
              <a:defRPr sz="4000" b="1" cap="all"/>
            </a:lvl1pPr>
          </a:lstStyle>
          <a:p>
            <a:r>
              <a:rPr lang="en-US" smtClean="0"/>
              <a:t>Click to edit Master title style</a:t>
            </a:r>
            <a:endParaRPr lang="ar-JO"/>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307004-9778-40CA-9134-174D7293C3B5}" type="datetimeFigureOut">
              <a:rPr lang="ar-JO" smtClean="0"/>
              <a:t>01/07/1440</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A9043F50-0610-4AEF-B975-CBDC4865368F}" type="slidenum">
              <a:rPr lang="ar-JO" smtClean="0"/>
              <a:t>‹#›</a:t>
            </a:fld>
            <a:endParaRPr lang="ar-J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Date Placeholder 4"/>
          <p:cNvSpPr>
            <a:spLocks noGrp="1"/>
          </p:cNvSpPr>
          <p:nvPr>
            <p:ph type="dt" sz="half" idx="10"/>
          </p:nvPr>
        </p:nvSpPr>
        <p:spPr/>
        <p:txBody>
          <a:bodyPr/>
          <a:lstStyle/>
          <a:p>
            <a:fld id="{8E307004-9778-40CA-9134-174D7293C3B5}" type="datetimeFigureOut">
              <a:rPr lang="ar-JO" smtClean="0"/>
              <a:t>01/07/1440</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A9043F50-0610-4AEF-B975-CBDC4865368F}" type="slidenum">
              <a:rPr lang="ar-JO" smtClean="0"/>
              <a:t>‹#›</a:t>
            </a:fld>
            <a:endParaRPr lang="ar-J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JO"/>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7" name="Date Placeholder 6"/>
          <p:cNvSpPr>
            <a:spLocks noGrp="1"/>
          </p:cNvSpPr>
          <p:nvPr>
            <p:ph type="dt" sz="half" idx="10"/>
          </p:nvPr>
        </p:nvSpPr>
        <p:spPr/>
        <p:txBody>
          <a:bodyPr/>
          <a:lstStyle/>
          <a:p>
            <a:fld id="{8E307004-9778-40CA-9134-174D7293C3B5}" type="datetimeFigureOut">
              <a:rPr lang="ar-JO" smtClean="0"/>
              <a:t>01/07/1440</a:t>
            </a:fld>
            <a:endParaRPr lang="ar-JO"/>
          </a:p>
        </p:txBody>
      </p:sp>
      <p:sp>
        <p:nvSpPr>
          <p:cNvPr id="8" name="Footer Placeholder 7"/>
          <p:cNvSpPr>
            <a:spLocks noGrp="1"/>
          </p:cNvSpPr>
          <p:nvPr>
            <p:ph type="ftr" sz="quarter" idx="11"/>
          </p:nvPr>
        </p:nvSpPr>
        <p:spPr/>
        <p:txBody>
          <a:bodyPr/>
          <a:lstStyle/>
          <a:p>
            <a:endParaRPr lang="ar-JO"/>
          </a:p>
        </p:txBody>
      </p:sp>
      <p:sp>
        <p:nvSpPr>
          <p:cNvPr id="9" name="Slide Number Placeholder 8"/>
          <p:cNvSpPr>
            <a:spLocks noGrp="1"/>
          </p:cNvSpPr>
          <p:nvPr>
            <p:ph type="sldNum" sz="quarter" idx="12"/>
          </p:nvPr>
        </p:nvSpPr>
        <p:spPr/>
        <p:txBody>
          <a:bodyPr/>
          <a:lstStyle/>
          <a:p>
            <a:fld id="{A9043F50-0610-4AEF-B975-CBDC4865368F}" type="slidenum">
              <a:rPr lang="ar-JO" smtClean="0"/>
              <a:t>‹#›</a:t>
            </a:fld>
            <a:endParaRPr lang="ar-J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Date Placeholder 2"/>
          <p:cNvSpPr>
            <a:spLocks noGrp="1"/>
          </p:cNvSpPr>
          <p:nvPr>
            <p:ph type="dt" sz="half" idx="10"/>
          </p:nvPr>
        </p:nvSpPr>
        <p:spPr/>
        <p:txBody>
          <a:bodyPr/>
          <a:lstStyle/>
          <a:p>
            <a:fld id="{8E307004-9778-40CA-9134-174D7293C3B5}" type="datetimeFigureOut">
              <a:rPr lang="ar-JO" smtClean="0"/>
              <a:t>01/07/1440</a:t>
            </a:fld>
            <a:endParaRPr lang="ar-JO"/>
          </a:p>
        </p:txBody>
      </p:sp>
      <p:sp>
        <p:nvSpPr>
          <p:cNvPr id="4" name="Footer Placeholder 3"/>
          <p:cNvSpPr>
            <a:spLocks noGrp="1"/>
          </p:cNvSpPr>
          <p:nvPr>
            <p:ph type="ftr" sz="quarter" idx="11"/>
          </p:nvPr>
        </p:nvSpPr>
        <p:spPr/>
        <p:txBody>
          <a:bodyPr/>
          <a:lstStyle/>
          <a:p>
            <a:endParaRPr lang="ar-JO"/>
          </a:p>
        </p:txBody>
      </p:sp>
      <p:sp>
        <p:nvSpPr>
          <p:cNvPr id="5" name="Slide Number Placeholder 4"/>
          <p:cNvSpPr>
            <a:spLocks noGrp="1"/>
          </p:cNvSpPr>
          <p:nvPr>
            <p:ph type="sldNum" sz="quarter" idx="12"/>
          </p:nvPr>
        </p:nvSpPr>
        <p:spPr/>
        <p:txBody>
          <a:bodyPr/>
          <a:lstStyle/>
          <a:p>
            <a:fld id="{A9043F50-0610-4AEF-B975-CBDC4865368F}" type="slidenum">
              <a:rPr lang="ar-JO" smtClean="0"/>
              <a:t>‹#›</a:t>
            </a:fld>
            <a:endParaRPr lang="ar-J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307004-9778-40CA-9134-174D7293C3B5}" type="datetimeFigureOut">
              <a:rPr lang="ar-JO" smtClean="0"/>
              <a:t>01/07/1440</a:t>
            </a:fld>
            <a:endParaRPr lang="ar-JO"/>
          </a:p>
        </p:txBody>
      </p:sp>
      <p:sp>
        <p:nvSpPr>
          <p:cNvPr id="3" name="Footer Placeholder 2"/>
          <p:cNvSpPr>
            <a:spLocks noGrp="1"/>
          </p:cNvSpPr>
          <p:nvPr>
            <p:ph type="ftr" sz="quarter" idx="11"/>
          </p:nvPr>
        </p:nvSpPr>
        <p:spPr/>
        <p:txBody>
          <a:bodyPr/>
          <a:lstStyle/>
          <a:p>
            <a:endParaRPr lang="ar-JO"/>
          </a:p>
        </p:txBody>
      </p:sp>
      <p:sp>
        <p:nvSpPr>
          <p:cNvPr id="4" name="Slide Number Placeholder 3"/>
          <p:cNvSpPr>
            <a:spLocks noGrp="1"/>
          </p:cNvSpPr>
          <p:nvPr>
            <p:ph type="sldNum" sz="quarter" idx="12"/>
          </p:nvPr>
        </p:nvSpPr>
        <p:spPr/>
        <p:txBody>
          <a:bodyPr/>
          <a:lstStyle/>
          <a:p>
            <a:fld id="{A9043F50-0610-4AEF-B975-CBDC4865368F}" type="slidenum">
              <a:rPr lang="ar-JO" smtClean="0"/>
              <a:t>‹#›</a:t>
            </a:fld>
            <a:endParaRPr lang="ar-J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r">
              <a:defRPr sz="2000" b="1"/>
            </a:lvl1pPr>
          </a:lstStyle>
          <a:p>
            <a:r>
              <a:rPr lang="en-US" smtClean="0"/>
              <a:t>Click to edit Master title style</a:t>
            </a:r>
            <a:endParaRPr lang="ar-JO"/>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307004-9778-40CA-9134-174D7293C3B5}" type="datetimeFigureOut">
              <a:rPr lang="ar-JO" smtClean="0"/>
              <a:t>01/07/1440</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A9043F50-0610-4AEF-B975-CBDC4865368F}" type="slidenum">
              <a:rPr lang="ar-JO" smtClean="0"/>
              <a:t>‹#›</a:t>
            </a:fld>
            <a:endParaRPr lang="ar-J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r">
              <a:defRPr sz="2000" b="1"/>
            </a:lvl1pPr>
          </a:lstStyle>
          <a:p>
            <a:r>
              <a:rPr lang="en-US" smtClean="0"/>
              <a:t>Click to edit Master title style</a:t>
            </a:r>
            <a:endParaRPr lang="ar-JO"/>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JO"/>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307004-9778-40CA-9134-174D7293C3B5}" type="datetimeFigureOut">
              <a:rPr lang="ar-JO" smtClean="0"/>
              <a:t>01/07/1440</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A9043F50-0610-4AEF-B975-CBDC4865368F}" type="slidenum">
              <a:rPr lang="ar-JO" smtClean="0"/>
              <a:t>‹#›</a:t>
            </a:fld>
            <a:endParaRPr lang="ar-J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1" anchor="ctr">
            <a:normAutofit/>
          </a:bodyPr>
          <a:lstStyle/>
          <a:p>
            <a:r>
              <a:rPr lang="en-US" smtClean="0"/>
              <a:t>Click to edit Master title style</a:t>
            </a:r>
            <a:endParaRPr lang="ar-JO"/>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2"/>
          </p:nvPr>
        </p:nvSpPr>
        <p:spPr>
          <a:xfrm>
            <a:off x="4914900" y="8475134"/>
            <a:ext cx="1600200" cy="486833"/>
          </a:xfrm>
          <a:prstGeom prst="rect">
            <a:avLst/>
          </a:prstGeom>
        </p:spPr>
        <p:txBody>
          <a:bodyPr vert="horz" lIns="91440" tIns="45720" rIns="91440" bIns="45720" rtlCol="1" anchor="ctr"/>
          <a:lstStyle>
            <a:lvl1pPr algn="r">
              <a:defRPr sz="1200">
                <a:solidFill>
                  <a:schemeClr val="tx1">
                    <a:tint val="75000"/>
                  </a:schemeClr>
                </a:solidFill>
              </a:defRPr>
            </a:lvl1pPr>
          </a:lstStyle>
          <a:p>
            <a:fld id="{8E307004-9778-40CA-9134-174D7293C3B5}" type="datetimeFigureOut">
              <a:rPr lang="ar-JO" smtClean="0"/>
              <a:t>01/07/1440</a:t>
            </a:fld>
            <a:endParaRPr lang="ar-JO"/>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JO"/>
          </a:p>
        </p:txBody>
      </p:sp>
      <p:sp>
        <p:nvSpPr>
          <p:cNvPr id="6" name="Slide Number Placeholder 5"/>
          <p:cNvSpPr>
            <a:spLocks noGrp="1"/>
          </p:cNvSpPr>
          <p:nvPr>
            <p:ph type="sldNum" sz="quarter" idx="4"/>
          </p:nvPr>
        </p:nvSpPr>
        <p:spPr>
          <a:xfrm>
            <a:off x="342900" y="8475134"/>
            <a:ext cx="1600200" cy="486833"/>
          </a:xfrm>
          <a:prstGeom prst="rect">
            <a:avLst/>
          </a:prstGeom>
        </p:spPr>
        <p:txBody>
          <a:bodyPr vert="horz" lIns="91440" tIns="45720" rIns="91440" bIns="45720" rtlCol="1" anchor="ctr"/>
          <a:lstStyle>
            <a:lvl1pPr algn="l">
              <a:defRPr sz="1200">
                <a:solidFill>
                  <a:schemeClr val="tx1">
                    <a:tint val="75000"/>
                  </a:schemeClr>
                </a:solidFill>
              </a:defRPr>
            </a:lvl1pPr>
          </a:lstStyle>
          <a:p>
            <a:fld id="{A9043F50-0610-4AEF-B975-CBDC4865368F}" type="slidenum">
              <a:rPr lang="ar-JO" smtClean="0"/>
              <a:t>‹#›</a:t>
            </a:fld>
            <a:endParaRPr lang="ar-J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0" y="428596"/>
            <a:ext cx="6858000" cy="88639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النص مقسم إلى ثلاثة أقسام . اقرأ كل قسم واجب عن أسئلته .</a:t>
            </a:r>
            <a:endParaRPr kumimoji="0" lang="he-IL"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defTabSz="914400" rtl="1" eaLnBrk="1" fontAlgn="base" latinLnBrk="0" hangingPunct="1">
              <a:lnSpc>
                <a:spcPct val="100000"/>
              </a:lnSpc>
              <a:spcBef>
                <a:spcPct val="0"/>
              </a:spcBef>
              <a:spcAft>
                <a:spcPct val="0"/>
              </a:spcAft>
              <a:buClrTx/>
              <a:buSzTx/>
              <a:buFontTx/>
              <a:buNone/>
              <a:tabLst/>
            </a:pPr>
            <a:endParaRPr lang="he-IL" sz="2000" b="1" dirty="0">
              <a:latin typeface="Times New Roman" pitchFamily="18" charset="0"/>
              <a:cs typeface="Times New Roman" pitchFamily="18" charset="0"/>
            </a:endParaRPr>
          </a:p>
          <a:p>
            <a:pPr marL="0" marR="0" lvl="0" indent="0" defTabSz="914400" rtl="1" eaLnBrk="1" fontAlgn="base" latinLnBrk="0" hangingPunct="1">
              <a:lnSpc>
                <a:spcPct val="100000"/>
              </a:lnSpc>
              <a:spcBef>
                <a:spcPct val="0"/>
              </a:spcBef>
              <a:spcAft>
                <a:spcPct val="0"/>
              </a:spcAft>
              <a:buClrTx/>
              <a:buSzTx/>
              <a:buFontTx/>
              <a:buNone/>
              <a:tabLst/>
            </a:pPr>
            <a:endParaRPr kumimoji="0" lang="he-IL" sz="20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defTabSz="914400" rtl="1" eaLnBrk="1" fontAlgn="base" latinLnBrk="0" hangingPunct="1">
              <a:lnSpc>
                <a:spcPct val="100000"/>
              </a:lnSpc>
              <a:spcBef>
                <a:spcPct val="0"/>
              </a:spcBef>
              <a:spcAft>
                <a:spcPct val="0"/>
              </a:spcAft>
              <a:buClrTx/>
              <a:buSzTx/>
              <a:buFontTx/>
              <a:buNone/>
              <a:tabLst/>
            </a:pP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الذّرةُ الصَّفْراءُ</a:t>
            </a:r>
            <a:endParaRPr kumimoji="0" lang="he-IL"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ctr" defTabSz="914400" rtl="1" eaLnBrk="0" fontAlgn="base" latinLnBrk="0" hangingPunct="0">
              <a:lnSpc>
                <a:spcPct val="100000"/>
              </a:lnSpc>
              <a:spcBef>
                <a:spcPct val="0"/>
              </a:spcBef>
              <a:spcAft>
                <a:spcPct val="0"/>
              </a:spcAft>
              <a:buClrTx/>
              <a:buSzTx/>
              <a:buFontTx/>
              <a:buNone/>
              <a:tabLst/>
            </a:pP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lnSpc>
                <a:spcPct val="200000"/>
              </a:lnSpc>
              <a:spcBef>
                <a:spcPct val="0"/>
              </a:spcBef>
              <a:spcAft>
                <a:spcPct val="0"/>
              </a:spcAft>
            </a:pPr>
            <a:r>
              <a:rPr kumimoji="0" lang="ar-S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الذُّرَةُ حُبوبٌ مَوْطِنُها الأَصليُّ أمريكا الجَنوبيَّةِ، نَقَلَها كولومبُس عام 1492   ميلادي  إلى  إسْبانيا وَبَعْدَ ذلكَ انْتَشَرَتْ زِراعَتُها في مُعْظَمِ بُلْدانِ الْعالَمِ، وَقَدِ اسْتُخْدِمَتِ الذُّرَةُ في  الْبِدايَةِ عَلَفًا للحَيَواناتِ، ثُمَّ لَمْ يَلْبَثْ أَنِ اتُّخِذَتْ غِذاءً إنْسانِيًّا في الْبُلْدانِ الْتي يَقِلُّ  فيها الْقَمْحُ. وَتُؤْكَلُ الذُّرَةُ في أَغْلَبِ الْبُلْدانِ نَيِّئَةً عِنْدما تَكونُ طَرِيَّةً أَوْ تُضافُ إلى الْحِساءِ أَوْ تُشْوى وَتُؤْكَلُ مَعَ الزُّبْدَةِ.</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lvl="1" algn="ctr" eaLnBrk="0" fontAlgn="base" hangingPunct="0">
              <a:spcBef>
                <a:spcPct val="0"/>
              </a:spcBef>
              <a:spcAft>
                <a:spcPct val="0"/>
              </a:spcAft>
            </a:pPr>
            <a:r>
              <a:rPr kumimoji="0" lang="ar-SA" sz="2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lang="he-IL" sz="2600" b="1" dirty="0" smtClean="0">
                <a:latin typeface="Times New Roman" pitchFamily="18" charset="0"/>
                <a:ea typeface="Times New Roman" pitchFamily="18" charset="0"/>
                <a:cs typeface="Times New Roman" pitchFamily="18" charset="0"/>
              </a:rPr>
              <a:t>................</a:t>
            </a:r>
            <a:r>
              <a:rPr kumimoji="0" lang="ar-SA" sz="2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pPr>
            <a:r>
              <a:rPr kumimoji="0" lang="ar-SA" sz="1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1.أكمل الناقص بحسب النص .</a:t>
            </a:r>
            <a:endParaRPr lang="he-IL" sz="1900" dirty="0">
              <a:latin typeface="Times New Roman" pitchFamily="18" charset="0"/>
              <a:ea typeface="Times New Roman" pitchFamily="18" charset="0"/>
              <a:cs typeface="Times New Roman" pitchFamily="18" charset="0"/>
            </a:endParaRPr>
          </a:p>
          <a:p>
            <a:pPr lvl="1" eaLnBrk="0" fontAlgn="base" hangingPunct="0">
              <a:spcBef>
                <a:spcPct val="0"/>
              </a:spcBef>
              <a:spcAft>
                <a:spcPct val="0"/>
              </a:spcAft>
            </a:pP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buFontTx/>
              <a:buChar char="•"/>
            </a:pPr>
            <a:r>
              <a:rPr kumimoji="0" lang="ar-SA" sz="1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مَوْطِنُها ______ أمريكا الجَنوبيَّةِ.</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buFontTx/>
              <a:buChar char="•"/>
            </a:pPr>
            <a:r>
              <a:rPr kumimoji="0" lang="ar-SA" sz="1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تضاف إلى ______ أو تشوى وَتُؤْكَلُ مَعَ الزُّبْدَةِ.</a:t>
            </a:r>
            <a:endParaRPr kumimoji="0" lang="he-IL" sz="1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lvl="1" eaLnBrk="0" fontAlgn="base" hangingPunct="0">
              <a:spcBef>
                <a:spcPct val="0"/>
              </a:spcBef>
              <a:spcAft>
                <a:spcPct val="0"/>
              </a:spcAft>
              <a:buFontTx/>
              <a:buChar char="•"/>
            </a:pPr>
            <a:endParaRPr lang="he-IL" sz="1900" dirty="0">
              <a:latin typeface="Times New Roman" pitchFamily="18" charset="0"/>
              <a:cs typeface="Times New Roman" pitchFamily="18" charset="0"/>
            </a:endParaRPr>
          </a:p>
          <a:p>
            <a:pPr lvl="1" eaLnBrk="0" fontAlgn="base" hangingPunct="0">
              <a:spcBef>
                <a:spcPct val="0"/>
              </a:spcBef>
              <a:spcAft>
                <a:spcPct val="0"/>
              </a:spcAft>
              <a:buFontTx/>
              <a:buChar char="•"/>
            </a:pPr>
            <a:endParaRPr kumimoji="0" lang="he-IL" sz="1900" b="0" i="0" u="none" strike="noStrike" cap="none" normalizeH="0" baseline="0" dirty="0" smtClean="0">
              <a:ln>
                <a:noFill/>
              </a:ln>
              <a:solidFill>
                <a:schemeClr val="tx1"/>
              </a:solidFill>
              <a:effectLst/>
              <a:latin typeface="Times New Roman" pitchFamily="18" charset="0"/>
              <a:cs typeface="Times New Roman" pitchFamily="18" charset="0"/>
            </a:endParaRPr>
          </a:p>
          <a:p>
            <a:pPr lvl="1" eaLnBrk="0" fontAlgn="base" hangingPunct="0">
              <a:spcBef>
                <a:spcPct val="0"/>
              </a:spcBef>
              <a:spcAft>
                <a:spcPct val="0"/>
              </a:spcAft>
            </a:pP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pPr>
            <a:r>
              <a:rPr kumimoji="0" lang="ar-SA" sz="1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 لماذا استخدمت الذرة في البداية ؟ </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pPr>
            <a:endParaRPr kumimoji="0" lang="he-IL" sz="1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lvl="1" eaLnBrk="0" fontAlgn="base" hangingPunct="0">
              <a:spcBef>
                <a:spcPct val="0"/>
              </a:spcBef>
              <a:spcAft>
                <a:spcPct val="0"/>
              </a:spcAft>
            </a:pPr>
            <a:r>
              <a:rPr kumimoji="0" lang="ar-SA" sz="1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___________________________________________</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pPr>
            <a:endParaRPr lang="he-IL" sz="1900" dirty="0">
              <a:latin typeface="Times New Roman" pitchFamily="18" charset="0"/>
              <a:ea typeface="Times New Roman" pitchFamily="18" charset="0"/>
              <a:cs typeface="Times New Roman" pitchFamily="18" charset="0"/>
            </a:endParaRPr>
          </a:p>
          <a:p>
            <a:pPr lvl="1" eaLnBrk="0" fontAlgn="base" hangingPunct="0">
              <a:spcBef>
                <a:spcPct val="0"/>
              </a:spcBef>
              <a:spcAft>
                <a:spcPct val="0"/>
              </a:spcAft>
            </a:pPr>
            <a:r>
              <a:rPr kumimoji="0" lang="ar-SA" sz="1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3.كيف تؤكل الذرة ؟</a:t>
            </a:r>
            <a:endParaRPr kumimoji="0" lang="he-IL" sz="1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lvl="1" eaLnBrk="0" fontAlgn="base" hangingPunct="0">
              <a:spcBef>
                <a:spcPct val="0"/>
              </a:spcBef>
              <a:spcAft>
                <a:spcPct val="0"/>
              </a:spcAft>
            </a:pPr>
            <a:endParaRPr lang="he-IL" sz="1900" dirty="0">
              <a:latin typeface="Times New Roman" pitchFamily="18" charset="0"/>
              <a:ea typeface="Times New Roman" pitchFamily="18" charset="0"/>
              <a:cs typeface="Times New Roman" pitchFamily="18" charset="0"/>
            </a:endParaRPr>
          </a:p>
          <a:p>
            <a:pPr lvl="1" eaLnBrk="0" fontAlgn="base" hangingPunct="0">
              <a:spcBef>
                <a:spcPct val="0"/>
              </a:spcBef>
              <a:spcAft>
                <a:spcPct val="0"/>
              </a:spcAft>
            </a:pPr>
            <a:r>
              <a:rPr kumimoji="0" lang="he-IL" sz="1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____________________________________________</a:t>
            </a:r>
          </a:p>
          <a:p>
            <a:pPr lvl="1" eaLnBrk="0" fontAlgn="base" hangingPunct="0">
              <a:spcBef>
                <a:spcPct val="0"/>
              </a:spcBef>
              <a:spcAft>
                <a:spcPct val="0"/>
              </a:spcAft>
            </a:pP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TextBox 4"/>
          <p:cNvSpPr txBox="1"/>
          <p:nvPr/>
        </p:nvSpPr>
        <p:spPr>
          <a:xfrm>
            <a:off x="6286520" y="2143108"/>
            <a:ext cx="285752" cy="369332"/>
          </a:xfrm>
          <a:prstGeom prst="rect">
            <a:avLst/>
          </a:prstGeom>
          <a:noFill/>
        </p:spPr>
        <p:txBody>
          <a:bodyPr wrap="square" rtlCol="1">
            <a:spAutoFit/>
          </a:bodyPr>
          <a:lstStyle/>
          <a:p>
            <a:r>
              <a:rPr lang="he-IL" dirty="0" smtClean="0"/>
              <a:t>1</a:t>
            </a:r>
            <a:endParaRPr lang="ar-JO" dirty="0"/>
          </a:p>
        </p:txBody>
      </p:sp>
      <p:sp>
        <p:nvSpPr>
          <p:cNvPr id="6" name="TextBox 5"/>
          <p:cNvSpPr txBox="1"/>
          <p:nvPr/>
        </p:nvSpPr>
        <p:spPr>
          <a:xfrm>
            <a:off x="6357958" y="2786050"/>
            <a:ext cx="285752" cy="369332"/>
          </a:xfrm>
          <a:prstGeom prst="rect">
            <a:avLst/>
          </a:prstGeom>
          <a:noFill/>
        </p:spPr>
        <p:txBody>
          <a:bodyPr wrap="square" rtlCol="1">
            <a:spAutoFit/>
          </a:bodyPr>
          <a:lstStyle/>
          <a:p>
            <a:r>
              <a:rPr lang="he-IL" dirty="0" smtClean="0"/>
              <a:t>2</a:t>
            </a:r>
            <a:endParaRPr lang="ar-JO" dirty="0"/>
          </a:p>
        </p:txBody>
      </p:sp>
      <p:sp>
        <p:nvSpPr>
          <p:cNvPr id="11266" name="Rectangle 2"/>
          <p:cNvSpPr>
            <a:spLocks noChangeArrowheads="1"/>
          </p:cNvSpPr>
          <p:nvPr/>
        </p:nvSpPr>
        <p:spPr bwMode="auto">
          <a:xfrm>
            <a:off x="0" y="0"/>
            <a:ext cx="6858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tab pos="1711325" algn="l"/>
              </a:tabLst>
            </a:pPr>
            <a:endParaRPr kumimoji="0" lang="ar-JO"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TextBox 8"/>
          <p:cNvSpPr txBox="1"/>
          <p:nvPr/>
        </p:nvSpPr>
        <p:spPr>
          <a:xfrm>
            <a:off x="6357958" y="3286116"/>
            <a:ext cx="285752" cy="369332"/>
          </a:xfrm>
          <a:prstGeom prst="rect">
            <a:avLst/>
          </a:prstGeom>
          <a:noFill/>
        </p:spPr>
        <p:txBody>
          <a:bodyPr wrap="square" rtlCol="1">
            <a:spAutoFit/>
          </a:bodyPr>
          <a:lstStyle/>
          <a:p>
            <a:r>
              <a:rPr lang="he-IL" dirty="0"/>
              <a:t>3</a:t>
            </a:r>
            <a:endParaRPr lang="ar-JO" dirty="0"/>
          </a:p>
        </p:txBody>
      </p:sp>
      <p:sp>
        <p:nvSpPr>
          <p:cNvPr id="10" name="TextBox 9"/>
          <p:cNvSpPr txBox="1"/>
          <p:nvPr/>
        </p:nvSpPr>
        <p:spPr>
          <a:xfrm>
            <a:off x="6357958" y="3786182"/>
            <a:ext cx="285752" cy="369332"/>
          </a:xfrm>
          <a:prstGeom prst="rect">
            <a:avLst/>
          </a:prstGeom>
          <a:noFill/>
        </p:spPr>
        <p:txBody>
          <a:bodyPr wrap="square" rtlCol="1">
            <a:spAutoFit/>
          </a:bodyPr>
          <a:lstStyle/>
          <a:p>
            <a:r>
              <a:rPr lang="he-IL" dirty="0" smtClean="0"/>
              <a:t>4</a:t>
            </a:r>
            <a:endParaRPr lang="ar-JO" dirty="0"/>
          </a:p>
        </p:txBody>
      </p:sp>
      <p:sp>
        <p:nvSpPr>
          <p:cNvPr id="11" name="TextBox 10"/>
          <p:cNvSpPr txBox="1"/>
          <p:nvPr/>
        </p:nvSpPr>
        <p:spPr>
          <a:xfrm>
            <a:off x="6357958" y="4429124"/>
            <a:ext cx="285752" cy="369332"/>
          </a:xfrm>
          <a:prstGeom prst="rect">
            <a:avLst/>
          </a:prstGeom>
          <a:noFill/>
        </p:spPr>
        <p:txBody>
          <a:bodyPr wrap="square" rtlCol="1">
            <a:spAutoFit/>
          </a:bodyPr>
          <a:lstStyle/>
          <a:p>
            <a:r>
              <a:rPr lang="he-IL" dirty="0" smtClean="0"/>
              <a:t>5</a:t>
            </a:r>
            <a:endParaRPr lang="ar-JO"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ChangeArrowheads="1"/>
          </p:cNvSpPr>
          <p:nvPr/>
        </p:nvSpPr>
        <p:spPr bwMode="auto">
          <a:xfrm>
            <a:off x="0" y="428596"/>
            <a:ext cx="6858000" cy="844077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1" fontAlgn="base">
              <a:lnSpc>
                <a:spcPct val="200000"/>
              </a:lnSpc>
              <a:spcBef>
                <a:spcPct val="0"/>
              </a:spcBef>
              <a:spcAft>
                <a:spcPct val="0"/>
              </a:spcAft>
            </a:pPr>
            <a:r>
              <a:rPr kumimoji="0" lang="ar-SA" sz="1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تَحْتَوي ثِمارُ الذُّرَةِ الْجافَةِ على 70% من النَّشا وما تَبَقّى فَهِيَ مَوادٌ بروتينيَّةٌ وَزَيْتٌ، وَكَذلكَ تَحْتَوي على عَدَدٍ مِنَ الْفيتامينات والأملاحِ الْمَعْدَنَيَّةِ. أمّا شَراشيبُ الذُّرَةِ الصَّفراءُ فَإِنَّ لَها فائِدَةً هِيَ الأُخْرى، فَهيَ تَحْتَوي على مَوادٍ مُخَثِّرَةٍ للدَّمِّ، وَتُسْتَعْمَلُ أَيْضًا بَعْدَ غَلْيِها بالْماءِ لِطَرْدِ الرَّمْلِ وَالْحَصَى مِنَ الكِلْيَةِ وَتُفيدُ أَيْضًا في الْتِهاباتِ الْكَبِدِ وَالْمَرارَةِ.</a:t>
            </a:r>
            <a:endParaRPr kumimoji="0" lang="ar-JO" sz="1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lang="ar-JO" sz="1900" b="1" dirty="0" smtClean="0">
                <a:latin typeface="Times New Roman" pitchFamily="18" charset="0"/>
                <a:cs typeface="Times New Roman" pitchFamily="18" charset="0"/>
              </a:rPr>
              <a:t>................................................................................</a:t>
            </a:r>
            <a:endParaRPr lang="ar-JO" sz="1900" b="1" dirty="0">
              <a:latin typeface="Times New Roman" pitchFamily="18" charset="0"/>
              <a:cs typeface="Times New Roman" pitchFamily="18" charset="0"/>
            </a:endParaRPr>
          </a:p>
          <a:p>
            <a:pPr lvl="1" fontAlgn="base">
              <a:spcBef>
                <a:spcPct val="0"/>
              </a:spcBef>
              <a:spcAft>
                <a:spcPct val="0"/>
              </a:spcAft>
            </a:pPr>
            <a:endParaRPr kumimoji="0" lang="ar-JO" sz="1900" b="0" i="0" u="none" strike="noStrike" cap="none" normalizeH="0" baseline="0" dirty="0" smtClean="0">
              <a:ln>
                <a:noFill/>
              </a:ln>
              <a:solidFill>
                <a:schemeClr val="tx1"/>
              </a:solidFill>
              <a:effectLst/>
              <a:latin typeface="Times New Roman" pitchFamily="18" charset="0"/>
              <a:cs typeface="Times New Roman" pitchFamily="18" charset="0"/>
            </a:endParaRPr>
          </a:p>
          <a:p>
            <a:pPr lvl="1" fontAlgn="base">
              <a:spcBef>
                <a:spcPct val="0"/>
              </a:spcBef>
              <a:spcAft>
                <a:spcPct val="0"/>
              </a:spcAft>
            </a:pP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pPr>
            <a:r>
              <a:rPr kumimoji="0" lang="ar-SA" sz="1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 على ماذا تحتوي ثمار الذرة الجافة ؟ </a:t>
            </a:r>
            <a:r>
              <a:rPr kumimoji="0" lang="ar-SA" sz="16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املأ</a:t>
            </a:r>
            <a:r>
              <a:rPr kumimoji="0" lang="ar-SA"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الفراغ بحسب </a:t>
            </a:r>
            <a:r>
              <a:rPr kumimoji="0" lang="ar-SA" sz="16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الاسطر</a:t>
            </a:r>
            <a:r>
              <a:rPr kumimoji="0" lang="ar-SA"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1-2.</a:t>
            </a:r>
            <a:endParaRPr kumimoji="0" lang="ar-JO"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lvl="1" eaLnBrk="0" fontAlgn="base" hangingPunct="0">
              <a:spcBef>
                <a:spcPct val="0"/>
              </a:spcBef>
              <a:spcAft>
                <a:spcPct val="0"/>
              </a:spcAft>
            </a:pPr>
            <a:endParaRPr lang="ar-JO" sz="1600" dirty="0">
              <a:latin typeface="Times New Roman" pitchFamily="18" charset="0"/>
              <a:cs typeface="Times New Roman" pitchFamily="18" charset="0"/>
            </a:endParaRPr>
          </a:p>
          <a:p>
            <a:pPr lvl="1" eaLnBrk="0" fontAlgn="base" hangingPunct="0">
              <a:spcBef>
                <a:spcPct val="0"/>
              </a:spcBef>
              <a:spcAft>
                <a:spcPct val="0"/>
              </a:spcAft>
            </a:pP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pPr>
            <a:r>
              <a:rPr kumimoji="0" lang="ar-SA" sz="1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تحتوي ثمار الذرة الجافة على 70 % من ______ وما تبقى فهي مواد _____ </a:t>
            </a:r>
            <a:r>
              <a:rPr kumimoji="0" lang="ar-SA" sz="19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و</a:t>
            </a:r>
            <a:r>
              <a:rPr kumimoji="0" lang="ar-SA" sz="1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______ . </a:t>
            </a:r>
            <a:endParaRPr kumimoji="0" lang="en-US" sz="1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lvl="1" eaLnBrk="0" fontAlgn="base" hangingPunct="0">
              <a:spcBef>
                <a:spcPct val="0"/>
              </a:spcBef>
              <a:spcAft>
                <a:spcPct val="0"/>
              </a:spcAft>
            </a:pPr>
            <a:endParaRPr lang="en-US" sz="1900" dirty="0">
              <a:latin typeface="Times New Roman" pitchFamily="18" charset="0"/>
              <a:cs typeface="Times New Roman" pitchFamily="18" charset="0"/>
            </a:endParaRPr>
          </a:p>
          <a:p>
            <a:pPr lvl="1" eaLnBrk="0" fontAlgn="base" hangingPunct="0">
              <a:spcBef>
                <a:spcPct val="0"/>
              </a:spcBef>
              <a:spcAft>
                <a:spcPct val="0"/>
              </a:spcAft>
            </a:pPr>
            <a:endParaRPr kumimoji="0" lang="en-US" sz="1900" b="0" i="0" u="none" strike="noStrike" cap="none" normalizeH="0" baseline="0" dirty="0" smtClean="0">
              <a:ln>
                <a:noFill/>
              </a:ln>
              <a:solidFill>
                <a:schemeClr val="tx1"/>
              </a:solidFill>
              <a:effectLst/>
              <a:latin typeface="Times New Roman" pitchFamily="18" charset="0"/>
              <a:cs typeface="Times New Roman" pitchFamily="18" charset="0"/>
            </a:endParaRPr>
          </a:p>
          <a:p>
            <a:pPr lvl="1" eaLnBrk="0" fontAlgn="base" hangingPunct="0">
              <a:spcBef>
                <a:spcPct val="0"/>
              </a:spcBef>
              <a:spcAft>
                <a:spcPct val="0"/>
              </a:spcAft>
            </a:pP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pPr>
            <a:r>
              <a:rPr kumimoji="0" lang="ar-JO" sz="1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5. ما هي فوائد </a:t>
            </a:r>
            <a:r>
              <a:rPr kumimoji="0" lang="ar-JO" sz="19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شراشيب</a:t>
            </a:r>
            <a:r>
              <a:rPr kumimoji="0" lang="ar-JO" sz="1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الذرة ؟ </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pPr>
            <a:r>
              <a:rPr kumimoji="0" lang="ar-JO" sz="1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اكتب ثلاثة فوائد .</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lnSpc>
                <a:spcPct val="150000"/>
              </a:lnSpc>
              <a:spcBef>
                <a:spcPct val="0"/>
              </a:spcBef>
              <a:spcAft>
                <a:spcPct val="0"/>
              </a:spcAft>
              <a:buFontTx/>
              <a:buChar char="•"/>
            </a:pPr>
            <a:r>
              <a:rPr kumimoji="0" lang="ar-JO" sz="1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__________________________</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lnSpc>
                <a:spcPct val="150000"/>
              </a:lnSpc>
              <a:spcBef>
                <a:spcPct val="0"/>
              </a:spcBef>
              <a:spcAft>
                <a:spcPct val="0"/>
              </a:spcAft>
              <a:buFontTx/>
              <a:buChar char="•"/>
            </a:pPr>
            <a:r>
              <a:rPr kumimoji="0" lang="ar-JO" sz="1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__________________________</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lnSpc>
                <a:spcPct val="150000"/>
              </a:lnSpc>
              <a:spcBef>
                <a:spcPct val="0"/>
              </a:spcBef>
              <a:spcAft>
                <a:spcPct val="0"/>
              </a:spcAft>
              <a:buFontTx/>
              <a:buChar char="•"/>
            </a:pPr>
            <a:r>
              <a:rPr kumimoji="0" lang="ar-JO" sz="1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__________________________</a:t>
            </a:r>
          </a:p>
          <a:p>
            <a:pPr marL="0" marR="0" lvl="0" indent="0" defTabSz="914400" rtl="1" eaLnBrk="0" fontAlgn="base" latinLnBrk="0" hangingPunct="0">
              <a:lnSpc>
                <a:spcPct val="100000"/>
              </a:lnSpc>
              <a:spcBef>
                <a:spcPct val="0"/>
              </a:spcBef>
              <a:spcAft>
                <a:spcPct val="0"/>
              </a:spcAft>
              <a:buClrTx/>
              <a:buSzTx/>
              <a:buFontTx/>
              <a:buChar char="•"/>
              <a:tabLst/>
            </a:pPr>
            <a:endParaRPr lang="ar-JO" sz="1900" dirty="0">
              <a:latin typeface="Times New Roman" pitchFamily="18" charset="0"/>
              <a:cs typeface="Times New Roman" pitchFamily="18" charset="0"/>
            </a:endParaRPr>
          </a:p>
          <a:p>
            <a:pPr marL="0" marR="0" lvl="0" indent="0" defTabSz="914400" rtl="1" eaLnBrk="0" fontAlgn="base" latinLnBrk="0" hangingPunct="0">
              <a:lnSpc>
                <a:spcPct val="100000"/>
              </a:lnSpc>
              <a:spcBef>
                <a:spcPct val="0"/>
              </a:spcBef>
              <a:spcAft>
                <a:spcPct val="0"/>
              </a:spcAft>
              <a:buClrTx/>
              <a:buSzTx/>
              <a:buFontTx/>
              <a:buChar char="•"/>
              <a:tabLst/>
            </a:pPr>
            <a:endParaRPr kumimoji="0" lang="ar-JO" sz="19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defTabSz="914400" rtl="1" eaLnBrk="0" fontAlgn="base" latinLnBrk="0" hangingPunct="0">
              <a:lnSpc>
                <a:spcPct val="100000"/>
              </a:lnSpc>
              <a:spcBef>
                <a:spcPct val="0"/>
              </a:spcBef>
              <a:spcAft>
                <a:spcPct val="0"/>
              </a:spcAft>
              <a:buClrTx/>
              <a:buSzTx/>
              <a:tabLst/>
            </a:pP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TextBox 2"/>
          <p:cNvSpPr txBox="1"/>
          <p:nvPr/>
        </p:nvSpPr>
        <p:spPr>
          <a:xfrm>
            <a:off x="6286520" y="714348"/>
            <a:ext cx="285752" cy="369332"/>
          </a:xfrm>
          <a:prstGeom prst="rect">
            <a:avLst/>
          </a:prstGeom>
          <a:noFill/>
        </p:spPr>
        <p:txBody>
          <a:bodyPr wrap="square" rtlCol="1">
            <a:spAutoFit/>
          </a:bodyPr>
          <a:lstStyle/>
          <a:p>
            <a:r>
              <a:rPr lang="he-IL" dirty="0" smtClean="0"/>
              <a:t>1</a:t>
            </a:r>
            <a:endParaRPr lang="ar-JO" dirty="0"/>
          </a:p>
        </p:txBody>
      </p:sp>
      <p:sp>
        <p:nvSpPr>
          <p:cNvPr id="4" name="TextBox 3"/>
          <p:cNvSpPr txBox="1"/>
          <p:nvPr/>
        </p:nvSpPr>
        <p:spPr>
          <a:xfrm>
            <a:off x="6357958" y="1357290"/>
            <a:ext cx="285752" cy="369332"/>
          </a:xfrm>
          <a:prstGeom prst="rect">
            <a:avLst/>
          </a:prstGeom>
          <a:noFill/>
        </p:spPr>
        <p:txBody>
          <a:bodyPr wrap="square" rtlCol="1">
            <a:spAutoFit/>
          </a:bodyPr>
          <a:lstStyle/>
          <a:p>
            <a:r>
              <a:rPr lang="he-IL" dirty="0" smtClean="0"/>
              <a:t>2</a:t>
            </a:r>
            <a:endParaRPr lang="ar-JO" dirty="0"/>
          </a:p>
        </p:txBody>
      </p:sp>
      <p:sp>
        <p:nvSpPr>
          <p:cNvPr id="5" name="TextBox 4"/>
          <p:cNvSpPr txBox="1"/>
          <p:nvPr/>
        </p:nvSpPr>
        <p:spPr>
          <a:xfrm>
            <a:off x="6357958" y="1857356"/>
            <a:ext cx="285752" cy="369332"/>
          </a:xfrm>
          <a:prstGeom prst="rect">
            <a:avLst/>
          </a:prstGeom>
          <a:noFill/>
        </p:spPr>
        <p:txBody>
          <a:bodyPr wrap="square" rtlCol="1">
            <a:spAutoFit/>
          </a:bodyPr>
          <a:lstStyle/>
          <a:p>
            <a:r>
              <a:rPr lang="he-IL" dirty="0"/>
              <a:t>3</a:t>
            </a:r>
            <a:endParaRPr lang="ar-JO" dirty="0"/>
          </a:p>
        </p:txBody>
      </p:sp>
      <p:sp>
        <p:nvSpPr>
          <p:cNvPr id="6" name="TextBox 5"/>
          <p:cNvSpPr txBox="1"/>
          <p:nvPr/>
        </p:nvSpPr>
        <p:spPr>
          <a:xfrm>
            <a:off x="6357958" y="2357422"/>
            <a:ext cx="285752" cy="369332"/>
          </a:xfrm>
          <a:prstGeom prst="rect">
            <a:avLst/>
          </a:prstGeom>
          <a:noFill/>
        </p:spPr>
        <p:txBody>
          <a:bodyPr wrap="square" rtlCol="1">
            <a:spAutoFit/>
          </a:bodyPr>
          <a:lstStyle/>
          <a:p>
            <a:r>
              <a:rPr lang="he-IL" dirty="0" smtClean="0"/>
              <a:t>4</a:t>
            </a:r>
            <a:endParaRPr lang="ar-JO" dirty="0"/>
          </a:p>
        </p:txBody>
      </p:sp>
      <p:sp>
        <p:nvSpPr>
          <p:cNvPr id="7" name="TextBox 6"/>
          <p:cNvSpPr txBox="1"/>
          <p:nvPr/>
        </p:nvSpPr>
        <p:spPr>
          <a:xfrm>
            <a:off x="6357958" y="3000364"/>
            <a:ext cx="285752" cy="369332"/>
          </a:xfrm>
          <a:prstGeom prst="rect">
            <a:avLst/>
          </a:prstGeom>
          <a:noFill/>
        </p:spPr>
        <p:txBody>
          <a:bodyPr wrap="square" rtlCol="1">
            <a:spAutoFit/>
          </a:bodyPr>
          <a:lstStyle/>
          <a:p>
            <a:r>
              <a:rPr lang="he-IL" dirty="0" smtClean="0"/>
              <a:t>5</a:t>
            </a:r>
            <a:endParaRPr lang="ar-JO"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071538"/>
            <a:ext cx="6143644" cy="7155805"/>
          </a:xfrm>
          <a:prstGeom prst="rect">
            <a:avLst/>
          </a:prstGeom>
        </p:spPr>
        <p:txBody>
          <a:bodyPr wrap="square">
            <a:spAutoFit/>
          </a:bodyPr>
          <a:lstStyle/>
          <a:p>
            <a:pPr>
              <a:lnSpc>
                <a:spcPct val="150000"/>
              </a:lnSpc>
            </a:pPr>
            <a:r>
              <a:rPr lang="ar-SA" dirty="0"/>
              <a:t>زَيْتُ الذُّرَةِ يَحْتَوي على مَجْموعَةٍ مِنَ الْعَناصِرِ ذاتِ التَّأثيرِ الطِّبيِّ الْذي يُفيدُ في مُعالّجَةِ كَثيرٍ مِنَ الأمراضِ، وَيوصى بِاسْتِعْمالِ زَيْتِ الذُّرَةِ يَوْمِيًا  في الأَغْذِيَةِ بِمِقْدارٍ لا يَزيدُ عَنْ 75 غرامًا</a:t>
            </a:r>
            <a:r>
              <a:rPr lang="ar-SA" dirty="0" smtClean="0"/>
              <a:t>.</a:t>
            </a:r>
            <a:endParaRPr lang="he-IL" dirty="0" smtClean="0"/>
          </a:p>
          <a:p>
            <a:pPr>
              <a:lnSpc>
                <a:spcPct val="150000"/>
              </a:lnSpc>
            </a:pPr>
            <a:r>
              <a:rPr lang="he-IL" sz="2000" b="1" dirty="0" smtClean="0"/>
              <a:t>.....................................................................................</a:t>
            </a:r>
            <a:r>
              <a:rPr lang="ar-JO" sz="2000" b="1" dirty="0" smtClean="0"/>
              <a:t>5. </a:t>
            </a:r>
            <a:r>
              <a:rPr lang="ar-JO" sz="2000" dirty="0" smtClean="0"/>
              <a:t>على ماذا يحتوي زيت الذرة ؟ </a:t>
            </a:r>
          </a:p>
          <a:p>
            <a:pPr marL="457200" indent="-457200">
              <a:lnSpc>
                <a:spcPct val="150000"/>
              </a:lnSpc>
            </a:pPr>
            <a:r>
              <a:rPr lang="ar-JO" sz="2000" dirty="0" smtClean="0"/>
              <a:t>_______________________________________</a:t>
            </a:r>
          </a:p>
          <a:p>
            <a:pPr marL="457200" indent="-457200">
              <a:lnSpc>
                <a:spcPct val="150000"/>
              </a:lnSpc>
            </a:pPr>
            <a:endParaRPr lang="ar-JO" sz="2000" dirty="0" smtClean="0"/>
          </a:p>
          <a:p>
            <a:pPr marL="457200" indent="-457200">
              <a:lnSpc>
                <a:spcPct val="150000"/>
              </a:lnSpc>
            </a:pPr>
            <a:r>
              <a:rPr lang="ar-JO" sz="2000" dirty="0" smtClean="0"/>
              <a:t>6. هل نتعلم من النص عن المواضيع التالية ؟</a:t>
            </a:r>
          </a:p>
          <a:p>
            <a:pPr marL="457200" indent="-457200">
              <a:lnSpc>
                <a:spcPct val="150000"/>
              </a:lnSpc>
            </a:pPr>
            <a:r>
              <a:rPr lang="ar-JO" sz="2000" dirty="0" smtClean="0"/>
              <a:t>اكتب</a:t>
            </a:r>
            <a:r>
              <a:rPr lang="ar-JO" sz="2000" b="1" dirty="0" smtClean="0"/>
              <a:t> نعم </a:t>
            </a:r>
            <a:r>
              <a:rPr lang="ar-JO" sz="2000" dirty="0" smtClean="0"/>
              <a:t>أو </a:t>
            </a:r>
            <a:r>
              <a:rPr lang="ar-JO" sz="2000" b="1" dirty="0" smtClean="0"/>
              <a:t>لا</a:t>
            </a:r>
            <a:r>
              <a:rPr lang="ar-JO" sz="2000" dirty="0" smtClean="0"/>
              <a:t> في المربع الملائم بعد كل جملة .</a:t>
            </a:r>
          </a:p>
          <a:p>
            <a:pPr marL="457200" indent="-457200">
              <a:lnSpc>
                <a:spcPct val="150000"/>
              </a:lnSpc>
            </a:pPr>
            <a:endParaRPr lang="ar-JO" sz="2000" dirty="0"/>
          </a:p>
          <a:p>
            <a:pPr marL="457200" indent="-457200">
              <a:lnSpc>
                <a:spcPct val="150000"/>
              </a:lnSpc>
            </a:pPr>
            <a:endParaRPr lang="ar-JO" sz="2000" dirty="0" smtClean="0"/>
          </a:p>
          <a:p>
            <a:pPr marL="457200" indent="-457200">
              <a:lnSpc>
                <a:spcPct val="150000"/>
              </a:lnSpc>
            </a:pPr>
            <a:endParaRPr lang="he-IL" sz="2000" b="1" dirty="0" smtClean="0"/>
          </a:p>
          <a:p>
            <a:pPr>
              <a:lnSpc>
                <a:spcPct val="150000"/>
              </a:lnSpc>
            </a:pPr>
            <a:endParaRPr lang="he-IL" dirty="0"/>
          </a:p>
          <a:p>
            <a:pPr>
              <a:lnSpc>
                <a:spcPct val="150000"/>
              </a:lnSpc>
            </a:pPr>
            <a:endParaRPr lang="ar-JO" dirty="0" smtClean="0"/>
          </a:p>
          <a:p>
            <a:pPr>
              <a:lnSpc>
                <a:spcPct val="150000"/>
              </a:lnSpc>
            </a:pPr>
            <a:endParaRPr lang="ar-JO" dirty="0"/>
          </a:p>
          <a:p>
            <a:pPr>
              <a:lnSpc>
                <a:spcPct val="150000"/>
              </a:lnSpc>
            </a:pPr>
            <a:endParaRPr lang="ar-JO" dirty="0"/>
          </a:p>
        </p:txBody>
      </p:sp>
      <p:sp>
        <p:nvSpPr>
          <p:cNvPr id="3" name="TextBox 2"/>
          <p:cNvSpPr txBox="1"/>
          <p:nvPr/>
        </p:nvSpPr>
        <p:spPr>
          <a:xfrm>
            <a:off x="6215082" y="1142976"/>
            <a:ext cx="285752" cy="369332"/>
          </a:xfrm>
          <a:prstGeom prst="rect">
            <a:avLst/>
          </a:prstGeom>
          <a:noFill/>
        </p:spPr>
        <p:txBody>
          <a:bodyPr wrap="square" rtlCol="1">
            <a:spAutoFit/>
          </a:bodyPr>
          <a:lstStyle/>
          <a:p>
            <a:r>
              <a:rPr lang="he-IL" dirty="0" smtClean="0"/>
              <a:t>1</a:t>
            </a:r>
            <a:endParaRPr lang="ar-JO" dirty="0"/>
          </a:p>
        </p:txBody>
      </p:sp>
      <p:sp>
        <p:nvSpPr>
          <p:cNvPr id="4" name="TextBox 3"/>
          <p:cNvSpPr txBox="1"/>
          <p:nvPr/>
        </p:nvSpPr>
        <p:spPr>
          <a:xfrm>
            <a:off x="6286520" y="1500166"/>
            <a:ext cx="285752" cy="369332"/>
          </a:xfrm>
          <a:prstGeom prst="rect">
            <a:avLst/>
          </a:prstGeom>
          <a:noFill/>
        </p:spPr>
        <p:txBody>
          <a:bodyPr wrap="square" rtlCol="1">
            <a:spAutoFit/>
          </a:bodyPr>
          <a:lstStyle/>
          <a:p>
            <a:r>
              <a:rPr lang="he-IL" dirty="0" smtClean="0"/>
              <a:t>2</a:t>
            </a:r>
            <a:endParaRPr lang="ar-JO" dirty="0"/>
          </a:p>
        </p:txBody>
      </p:sp>
      <p:sp>
        <p:nvSpPr>
          <p:cNvPr id="5" name="TextBox 4"/>
          <p:cNvSpPr txBox="1"/>
          <p:nvPr/>
        </p:nvSpPr>
        <p:spPr>
          <a:xfrm>
            <a:off x="6286520" y="1928794"/>
            <a:ext cx="285752" cy="369332"/>
          </a:xfrm>
          <a:prstGeom prst="rect">
            <a:avLst/>
          </a:prstGeom>
          <a:noFill/>
        </p:spPr>
        <p:txBody>
          <a:bodyPr wrap="square" rtlCol="1">
            <a:spAutoFit/>
          </a:bodyPr>
          <a:lstStyle/>
          <a:p>
            <a:r>
              <a:rPr lang="he-IL" dirty="0"/>
              <a:t>3</a:t>
            </a:r>
            <a:endParaRPr lang="ar-JO" dirty="0"/>
          </a:p>
        </p:txBody>
      </p:sp>
      <p:graphicFrame>
        <p:nvGraphicFramePr>
          <p:cNvPr id="8" name="Table 7"/>
          <p:cNvGraphicFramePr>
            <a:graphicFrameLocks noGrp="1"/>
          </p:cNvGraphicFramePr>
          <p:nvPr/>
        </p:nvGraphicFramePr>
        <p:xfrm>
          <a:off x="1285860" y="6286512"/>
          <a:ext cx="4429155" cy="1854200"/>
        </p:xfrm>
        <a:graphic>
          <a:graphicData uri="http://schemas.openxmlformats.org/drawingml/2006/table">
            <a:tbl>
              <a:tblPr rtl="1" firstRow="1" bandRow="1">
                <a:tableStyleId>{5940675A-B579-460E-94D1-54222C63F5DA}</a:tableStyleId>
              </a:tblPr>
              <a:tblGrid>
                <a:gridCol w="3169706"/>
                <a:gridCol w="634726"/>
                <a:gridCol w="624723"/>
              </a:tblGrid>
              <a:tr h="370840">
                <a:tc>
                  <a:txBody>
                    <a:bodyPr/>
                    <a:lstStyle/>
                    <a:p>
                      <a:pPr rtl="1"/>
                      <a:endParaRPr lang="ar-JO" dirty="0"/>
                    </a:p>
                  </a:txBody>
                  <a:tcPr/>
                </a:tc>
                <a:tc>
                  <a:txBody>
                    <a:bodyPr/>
                    <a:lstStyle/>
                    <a:p>
                      <a:pPr rtl="1"/>
                      <a:r>
                        <a:rPr lang="ar-JO" dirty="0" smtClean="0"/>
                        <a:t>نعم </a:t>
                      </a:r>
                      <a:endParaRPr lang="ar-JO" dirty="0"/>
                    </a:p>
                  </a:txBody>
                  <a:tcPr/>
                </a:tc>
                <a:tc>
                  <a:txBody>
                    <a:bodyPr/>
                    <a:lstStyle/>
                    <a:p>
                      <a:pPr rtl="1"/>
                      <a:r>
                        <a:rPr lang="ar-JO" dirty="0" smtClean="0"/>
                        <a:t>لا</a:t>
                      </a:r>
                      <a:endParaRPr lang="ar-JO" dirty="0"/>
                    </a:p>
                  </a:txBody>
                  <a:tcPr/>
                </a:tc>
              </a:tr>
              <a:tr h="370840">
                <a:tc>
                  <a:txBody>
                    <a:bodyPr/>
                    <a:lstStyle/>
                    <a:p>
                      <a:pPr rtl="1"/>
                      <a:r>
                        <a:rPr lang="ar-JO" dirty="0" smtClean="0"/>
                        <a:t>أنواع الذرة </a:t>
                      </a:r>
                      <a:endParaRPr lang="ar-JO" dirty="0"/>
                    </a:p>
                  </a:txBody>
                  <a:tcPr/>
                </a:tc>
                <a:tc>
                  <a:txBody>
                    <a:bodyPr/>
                    <a:lstStyle/>
                    <a:p>
                      <a:pPr rtl="1"/>
                      <a:endParaRPr lang="ar-JO"/>
                    </a:p>
                  </a:txBody>
                  <a:tcPr/>
                </a:tc>
                <a:tc>
                  <a:txBody>
                    <a:bodyPr/>
                    <a:lstStyle/>
                    <a:p>
                      <a:pPr rtl="1"/>
                      <a:r>
                        <a:rPr lang="ar-JO" dirty="0" smtClean="0"/>
                        <a:t>لا</a:t>
                      </a:r>
                      <a:endParaRPr lang="ar-JO" dirty="0"/>
                    </a:p>
                  </a:txBody>
                  <a:tcPr/>
                </a:tc>
              </a:tr>
              <a:tr h="370840">
                <a:tc>
                  <a:txBody>
                    <a:bodyPr/>
                    <a:lstStyle/>
                    <a:p>
                      <a:pPr marL="342900" indent="-342900" rtl="1">
                        <a:buFont typeface="+mj-cs"/>
                        <a:buNone/>
                      </a:pPr>
                      <a:r>
                        <a:rPr lang="ar-JO" dirty="0" smtClean="0"/>
                        <a:t>أ . موطن الذرة الأصلي </a:t>
                      </a:r>
                      <a:endParaRPr lang="ar-JO" dirty="0"/>
                    </a:p>
                  </a:txBody>
                  <a:tcPr/>
                </a:tc>
                <a:tc>
                  <a:txBody>
                    <a:bodyPr/>
                    <a:lstStyle/>
                    <a:p>
                      <a:pPr rtl="1"/>
                      <a:endParaRPr lang="ar-JO"/>
                    </a:p>
                  </a:txBody>
                  <a:tcPr/>
                </a:tc>
                <a:tc>
                  <a:txBody>
                    <a:bodyPr/>
                    <a:lstStyle/>
                    <a:p>
                      <a:pPr rtl="1"/>
                      <a:endParaRPr lang="ar-JO"/>
                    </a:p>
                  </a:txBody>
                  <a:tcPr/>
                </a:tc>
              </a:tr>
              <a:tr h="370840">
                <a:tc>
                  <a:txBody>
                    <a:bodyPr/>
                    <a:lstStyle/>
                    <a:p>
                      <a:pPr marL="342900" indent="-342900" rtl="1">
                        <a:buFont typeface="+mj-cs"/>
                        <a:buNone/>
                      </a:pPr>
                      <a:r>
                        <a:rPr lang="ar-JO" dirty="0" smtClean="0"/>
                        <a:t>ب.  طرق</a:t>
                      </a:r>
                      <a:r>
                        <a:rPr lang="ar-JO" baseline="0" dirty="0" smtClean="0"/>
                        <a:t> تناول الذرة </a:t>
                      </a:r>
                      <a:endParaRPr lang="ar-JO" dirty="0"/>
                    </a:p>
                  </a:txBody>
                  <a:tcPr/>
                </a:tc>
                <a:tc>
                  <a:txBody>
                    <a:bodyPr/>
                    <a:lstStyle/>
                    <a:p>
                      <a:pPr rtl="1"/>
                      <a:endParaRPr lang="ar-JO"/>
                    </a:p>
                  </a:txBody>
                  <a:tcPr/>
                </a:tc>
                <a:tc>
                  <a:txBody>
                    <a:bodyPr/>
                    <a:lstStyle/>
                    <a:p>
                      <a:pPr rtl="1"/>
                      <a:endParaRPr lang="ar-JO"/>
                    </a:p>
                  </a:txBody>
                  <a:tcPr/>
                </a:tc>
              </a:tr>
              <a:tr h="370840">
                <a:tc>
                  <a:txBody>
                    <a:bodyPr/>
                    <a:lstStyle/>
                    <a:p>
                      <a:pPr marL="342900" indent="-342900" rtl="1">
                        <a:buFont typeface="+mj-cs"/>
                        <a:buNone/>
                      </a:pPr>
                      <a:r>
                        <a:rPr lang="ar-JO" dirty="0" smtClean="0"/>
                        <a:t>ج . أخطار تناول  الذرة </a:t>
                      </a:r>
                      <a:endParaRPr lang="ar-JO" dirty="0"/>
                    </a:p>
                  </a:txBody>
                  <a:tcPr/>
                </a:tc>
                <a:tc>
                  <a:txBody>
                    <a:bodyPr/>
                    <a:lstStyle/>
                    <a:p>
                      <a:pPr rtl="1"/>
                      <a:endParaRPr lang="ar-JO"/>
                    </a:p>
                  </a:txBody>
                  <a:tcPr/>
                </a:tc>
                <a:tc>
                  <a:txBody>
                    <a:bodyPr/>
                    <a:lstStyle/>
                    <a:p>
                      <a:pPr rtl="1"/>
                      <a:endParaRPr lang="ar-JO" dirty="0"/>
                    </a:p>
                  </a:txBody>
                  <a:tcPr/>
                </a:tc>
              </a:tr>
            </a:tbl>
          </a:graphicData>
        </a:graphic>
      </p:graphicFrame>
      <p:sp>
        <p:nvSpPr>
          <p:cNvPr id="9" name="TextBox 8"/>
          <p:cNvSpPr txBox="1"/>
          <p:nvPr/>
        </p:nvSpPr>
        <p:spPr>
          <a:xfrm>
            <a:off x="5786454" y="6643702"/>
            <a:ext cx="642942" cy="369332"/>
          </a:xfrm>
          <a:prstGeom prst="rect">
            <a:avLst/>
          </a:prstGeom>
          <a:noFill/>
        </p:spPr>
        <p:txBody>
          <a:bodyPr wrap="square" rtlCol="1">
            <a:spAutoFit/>
          </a:bodyPr>
          <a:lstStyle/>
          <a:p>
            <a:r>
              <a:rPr lang="ar-JO" dirty="0" smtClean="0"/>
              <a:t>مثال : </a:t>
            </a:r>
            <a:endParaRPr lang="ar-JO"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p:cNvSpPr/>
          <p:nvPr/>
        </p:nvSpPr>
        <p:spPr>
          <a:xfrm>
            <a:off x="114300" y="8434"/>
            <a:ext cx="6624736" cy="4832092"/>
          </a:xfrm>
          <a:prstGeom prst="rect">
            <a:avLst/>
          </a:prstGeom>
        </p:spPr>
        <p:txBody>
          <a:bodyPr wrap="square">
            <a:spAutoFit/>
          </a:bodyPr>
          <a:lstStyle/>
          <a:p>
            <a:r>
              <a:rPr lang="ar-SA" sz="2400" b="1" dirty="0" smtClean="0"/>
              <a:t>النص مقسم الى ثلاثة اقسام. اقرأ كل قسم وأجب عن أسئلته.</a:t>
            </a:r>
          </a:p>
          <a:p>
            <a:endParaRPr lang="ar-SA" sz="2400" b="1" dirty="0"/>
          </a:p>
          <a:p>
            <a:pPr algn="ctr"/>
            <a:r>
              <a:rPr lang="ar-SA" sz="2600" b="1" dirty="0"/>
              <a:t>اَلْقِطُّ </a:t>
            </a:r>
            <a:r>
              <a:rPr lang="ar-SA" sz="2600" b="1" dirty="0" smtClean="0"/>
              <a:t>الْمَنْزِلِيُّ</a:t>
            </a:r>
          </a:p>
          <a:p>
            <a:pPr algn="ctr"/>
            <a:endParaRPr lang="ar-SA" sz="2600" b="1" dirty="0"/>
          </a:p>
          <a:p>
            <a:r>
              <a:rPr lang="ar-SA" sz="2600" b="1" dirty="0"/>
              <a:t>اَلْقِطُّ الْمَنْزِلِيُّ حَيَوانٌ أَليفٌ، فَهُوَ يَعيشُ مَعَ الْإنْسانِ في مَنْزِلِهِ.</a:t>
            </a:r>
          </a:p>
          <a:p>
            <a:r>
              <a:rPr lang="ar-SA" sz="2600" b="1" dirty="0"/>
              <a:t>اَلْقِطُّ الْمَنْزِلِيُّ حَيَوانٌ ذَكِيٌّ وَيُحِبُّ اللَّعِبَ وَالتَّسْلِيَةَ. جِسْمُ الْقِطِّ</a:t>
            </a:r>
          </a:p>
          <a:p>
            <a:r>
              <a:rPr lang="ar-SA" sz="2600" b="1" dirty="0"/>
              <a:t>قَوِيٌّ وَرَأْسُهُ مُسْتَديرٌ، وَلَهُ أَسْنانٌ حادَّةٌ. حاسَّةُ السَّمْعِ عِنْدَهُ</a:t>
            </a:r>
          </a:p>
          <a:p>
            <a:r>
              <a:rPr lang="ar-SA" sz="2600" b="1" dirty="0"/>
              <a:t>قَوِيَّةٌ جِدًّا </a:t>
            </a:r>
            <a:r>
              <a:rPr lang="ar-SA" sz="2600" b="1" dirty="0" err="1"/>
              <a:t>وَكَذٰلِكَ</a:t>
            </a:r>
            <a:r>
              <a:rPr lang="ar-SA" sz="2600" b="1" dirty="0"/>
              <a:t> حاسَّةُ الشَّمِّ. يَرى الْقِطُّ جَيِّدًا عِنْدَما يَكونُ</a:t>
            </a:r>
          </a:p>
          <a:p>
            <a:r>
              <a:rPr lang="ar-SA" sz="2600" b="1" dirty="0"/>
              <a:t>الضّوءُ خَفيفًا. وَهُوَ يَسْتَطيعُ الرَّكْضَ بِسُرْعَةٍ كَبيرَةٍ وَالْقَفْزَ</a:t>
            </a:r>
          </a:p>
          <a:p>
            <a:r>
              <a:rPr lang="ar-SA" sz="2600" b="1" dirty="0"/>
              <a:t>لِمَسافَةٍ طَويلَةٍ، كَما أَنَّهُ يَسْتَطيعُ السَّيْرَ بِسُهولَةٍ في أماكِنَ </a:t>
            </a:r>
            <a:r>
              <a:rPr lang="ar-SA" sz="2600" b="1" dirty="0" smtClean="0"/>
              <a:t>صَعْبَةٍ مِثْلِ </a:t>
            </a:r>
            <a:r>
              <a:rPr lang="ar-SA" sz="2600" b="1" dirty="0"/>
              <a:t>الْحائِطِ الْعالي</a:t>
            </a:r>
            <a:r>
              <a:rPr lang="ar-SA" sz="2600" b="1" dirty="0" smtClean="0"/>
              <a:t>.</a:t>
            </a:r>
          </a:p>
          <a:p>
            <a:r>
              <a:rPr lang="ar-SA" sz="2600" b="1" dirty="0" smtClean="0"/>
              <a:t>**********************************************</a:t>
            </a:r>
          </a:p>
        </p:txBody>
      </p:sp>
      <p:sp>
        <p:nvSpPr>
          <p:cNvPr id="2" name="TextBox 1"/>
          <p:cNvSpPr txBox="1"/>
          <p:nvPr/>
        </p:nvSpPr>
        <p:spPr>
          <a:xfrm>
            <a:off x="404664" y="4788024"/>
            <a:ext cx="6192688" cy="3693319"/>
          </a:xfrm>
          <a:prstGeom prst="rect">
            <a:avLst/>
          </a:prstGeom>
          <a:noFill/>
        </p:spPr>
        <p:txBody>
          <a:bodyPr wrap="square" rtlCol="1">
            <a:spAutoFit/>
          </a:bodyPr>
          <a:lstStyle/>
          <a:p>
            <a:pPr marL="514350" indent="-514350">
              <a:buAutoNum type="arabicPeriod"/>
            </a:pPr>
            <a:r>
              <a:rPr lang="ar-SA" sz="2600" b="1" dirty="0" smtClean="0"/>
              <a:t>أكمل الناقص بحسب النّص ّ. </a:t>
            </a:r>
          </a:p>
          <a:p>
            <a:pPr marL="457200" indent="-457200">
              <a:buFont typeface="Arial" charset="0"/>
              <a:buChar char="•"/>
            </a:pPr>
            <a:r>
              <a:rPr lang="ar-SA" sz="2600" b="1" dirty="0" smtClean="0"/>
              <a:t>يعيش القط مع _______ في منزله. </a:t>
            </a:r>
          </a:p>
          <a:p>
            <a:pPr marL="457200" indent="-457200">
              <a:buFont typeface="Arial" charset="0"/>
              <a:buChar char="•"/>
            </a:pPr>
            <a:r>
              <a:rPr lang="ar-SA" sz="2600" b="1" dirty="0" smtClean="0"/>
              <a:t>جسم القط قوي ورأسه ___________ </a:t>
            </a:r>
          </a:p>
          <a:p>
            <a:pPr marL="457200" indent="-457200">
              <a:buFont typeface="Arial" charset="0"/>
              <a:buChar char="•"/>
            </a:pPr>
            <a:endParaRPr lang="ar-SA" sz="2600" b="1" dirty="0"/>
          </a:p>
          <a:p>
            <a:r>
              <a:rPr lang="ar-SA" sz="2600" b="1" dirty="0" smtClean="0"/>
              <a:t>2. كيف يركض القط ؟ </a:t>
            </a:r>
          </a:p>
          <a:p>
            <a:r>
              <a:rPr lang="ar-SA" sz="2600" b="1" dirty="0" smtClean="0"/>
              <a:t>________________________</a:t>
            </a:r>
            <a:endParaRPr lang="he-IL" sz="2600" b="1" dirty="0" smtClean="0"/>
          </a:p>
          <a:p>
            <a:endParaRPr lang="he-IL" sz="2600" b="1" dirty="0"/>
          </a:p>
          <a:p>
            <a:r>
              <a:rPr lang="he-IL" sz="2600" b="1" dirty="0" smtClean="0"/>
              <a:t>3</a:t>
            </a:r>
            <a:r>
              <a:rPr lang="ar-SA" sz="2600" b="1" dirty="0" smtClean="0"/>
              <a:t>.ماذا يحب القط المنزلي ؟ </a:t>
            </a:r>
          </a:p>
          <a:p>
            <a:r>
              <a:rPr lang="ar-SA" sz="2600" b="1" dirty="0" smtClean="0"/>
              <a:t>________________________</a:t>
            </a:r>
            <a:endParaRPr lang="he-IL" sz="2600" b="1" dirty="0"/>
          </a:p>
        </p:txBody>
      </p:sp>
    </p:spTree>
    <p:extLst>
      <p:ext uri="{BB962C8B-B14F-4D97-AF65-F5344CB8AC3E}">
        <p14:creationId xmlns:p14="http://schemas.microsoft.com/office/powerpoint/2010/main" val="27247786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p:cNvSpPr/>
          <p:nvPr/>
        </p:nvSpPr>
        <p:spPr>
          <a:xfrm>
            <a:off x="114300" y="8434"/>
            <a:ext cx="6445882" cy="3293209"/>
          </a:xfrm>
          <a:prstGeom prst="rect">
            <a:avLst/>
          </a:prstGeom>
        </p:spPr>
        <p:txBody>
          <a:bodyPr wrap="square">
            <a:spAutoFit/>
          </a:bodyPr>
          <a:lstStyle/>
          <a:p>
            <a:endParaRPr lang="ar-SA" sz="2600" b="1" dirty="0"/>
          </a:p>
          <a:p>
            <a:endParaRPr lang="ar-SA" sz="2600" b="1" dirty="0"/>
          </a:p>
          <a:p>
            <a:r>
              <a:rPr lang="ar-SA" sz="2600" b="1" dirty="0"/>
              <a:t>يُرَبّي الْمُزارِعونَ الْقِطَّ الْمَنْزِلِيَّ لِأَنَّهُ مُفيدٌ لَهُمْ، فَهُوَ ماهِرٌ </a:t>
            </a:r>
            <a:r>
              <a:rPr lang="ar-SA" sz="2600" b="1" dirty="0" smtClean="0"/>
              <a:t>وَسَريعٌ جِدًّا </a:t>
            </a:r>
            <a:r>
              <a:rPr lang="ar-SA" sz="2600" b="1" dirty="0"/>
              <a:t>في صَيْدِ الْفِئْرانِ وَالثَّعابينِ. يَقْتَرِبُ الْقِطُّ بِهُدوءٍ عَلى </a:t>
            </a:r>
            <a:r>
              <a:rPr lang="ar-SA" sz="2600" b="1" dirty="0" smtClean="0"/>
              <a:t>أَقْدامِهِ ثُمَّ </a:t>
            </a:r>
            <a:r>
              <a:rPr lang="ar-SA" sz="2600" b="1" dirty="0"/>
              <a:t>يَهْجُمُ فَجْأَةً وَيُمْسِكُ بِالْفَأْرِ أَوِ الثُّعْبانِ</a:t>
            </a:r>
            <a:r>
              <a:rPr lang="ar-SA" sz="2600" b="1" dirty="0" smtClean="0"/>
              <a:t>.</a:t>
            </a:r>
          </a:p>
          <a:p>
            <a:r>
              <a:rPr lang="ar-SA" sz="2600" b="1" dirty="0" smtClean="0"/>
              <a:t>**********************************************</a:t>
            </a:r>
            <a:endParaRPr lang="ar-SA" sz="2600" b="1" dirty="0"/>
          </a:p>
          <a:p>
            <a:endParaRPr lang="ar-SA" sz="2600" b="1" dirty="0" smtClean="0"/>
          </a:p>
          <a:p>
            <a:endParaRPr lang="ar-SA" sz="2600" b="1" dirty="0"/>
          </a:p>
        </p:txBody>
      </p:sp>
      <p:sp>
        <p:nvSpPr>
          <p:cNvPr id="6" name="TextBox 5"/>
          <p:cNvSpPr txBox="1"/>
          <p:nvPr/>
        </p:nvSpPr>
        <p:spPr>
          <a:xfrm>
            <a:off x="332656" y="2627784"/>
            <a:ext cx="6406380" cy="6370975"/>
          </a:xfrm>
          <a:prstGeom prst="rect">
            <a:avLst/>
          </a:prstGeom>
          <a:noFill/>
        </p:spPr>
        <p:txBody>
          <a:bodyPr wrap="square" rtlCol="1">
            <a:spAutoFit/>
          </a:bodyPr>
          <a:lstStyle/>
          <a:p>
            <a:r>
              <a:rPr lang="ar-SA" dirty="0" smtClean="0"/>
              <a:t>4. </a:t>
            </a:r>
            <a:r>
              <a:rPr lang="ar-SA" sz="2400" b="1" dirty="0" smtClean="0"/>
              <a:t>لماذا يربي المزارعون القط المنزلي ؟ </a:t>
            </a:r>
          </a:p>
          <a:p>
            <a:r>
              <a:rPr lang="ar-SA" sz="2400" b="1" dirty="0" smtClean="0"/>
              <a:t>_______________________________ </a:t>
            </a:r>
          </a:p>
          <a:p>
            <a:endParaRPr lang="ar-SA" sz="2400" b="1" dirty="0"/>
          </a:p>
          <a:p>
            <a:r>
              <a:rPr lang="ar-SA" sz="2400" b="1" dirty="0" smtClean="0"/>
              <a:t>5. كيف يصيد القط الفئران والثعابين؟ املأ الفراغ بحسب الاسطر 3-2 . </a:t>
            </a:r>
          </a:p>
          <a:p>
            <a:r>
              <a:rPr lang="ar-SA" sz="2400" b="1" dirty="0" smtClean="0"/>
              <a:t>يقترب القط  _______  على  أقدامه , ثم __________ فجأة _______  بالفأر أو الثعبان . </a:t>
            </a:r>
          </a:p>
          <a:p>
            <a:endParaRPr lang="ar-SA" sz="2400" b="1" dirty="0"/>
          </a:p>
          <a:p>
            <a:r>
              <a:rPr lang="ar-SA" sz="2400" b="1" dirty="0" smtClean="0"/>
              <a:t>6. ماذا يصيد القط ؟ </a:t>
            </a:r>
          </a:p>
          <a:p>
            <a:r>
              <a:rPr lang="ar-SA" sz="2400" b="1" dirty="0" smtClean="0"/>
              <a:t>______________________________ </a:t>
            </a:r>
          </a:p>
          <a:p>
            <a:endParaRPr lang="ar-SA" sz="2400" b="1" dirty="0"/>
          </a:p>
          <a:p>
            <a:r>
              <a:rPr lang="ar-SA" sz="2400" b="1" dirty="0" smtClean="0"/>
              <a:t>7.رتب الاحداث التالية بحسب تسلسلها في النص .</a:t>
            </a:r>
          </a:p>
          <a:p>
            <a:r>
              <a:rPr lang="ar-SA" sz="2400" b="1" dirty="0" smtClean="0"/>
              <a:t>ضع الارقام من 3-1 .  </a:t>
            </a:r>
          </a:p>
          <a:p>
            <a:r>
              <a:rPr lang="ar-SA" sz="2400" b="1" dirty="0"/>
              <a:t> </a:t>
            </a:r>
            <a:r>
              <a:rPr lang="ar-SA" sz="2400" b="1" dirty="0" smtClean="0"/>
              <a:t>   يهجم القط فجأة </a:t>
            </a:r>
          </a:p>
          <a:p>
            <a:r>
              <a:rPr lang="ar-SA" sz="2400" b="1" dirty="0"/>
              <a:t> </a:t>
            </a:r>
            <a:r>
              <a:rPr lang="ar-SA" sz="2400" b="1" dirty="0" smtClean="0"/>
              <a:t>   يمسك القط بالفأر او الثعبان </a:t>
            </a:r>
          </a:p>
          <a:p>
            <a:r>
              <a:rPr lang="ar-SA" sz="2400" b="1" dirty="0"/>
              <a:t> </a:t>
            </a:r>
            <a:r>
              <a:rPr lang="ar-SA" sz="2400" b="1" dirty="0" smtClean="0"/>
              <a:t>   يقترب القط بهدوء على أقدامه </a:t>
            </a:r>
          </a:p>
          <a:p>
            <a:endParaRPr lang="he-IL" sz="2400" b="1" dirty="0"/>
          </a:p>
        </p:txBody>
      </p:sp>
      <p:sp>
        <p:nvSpPr>
          <p:cNvPr id="7" name="מלבן 6"/>
          <p:cNvSpPr/>
          <p:nvPr/>
        </p:nvSpPr>
        <p:spPr>
          <a:xfrm>
            <a:off x="6381328" y="7452320"/>
            <a:ext cx="357708" cy="288032"/>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endParaRPr lang="he-IL"/>
          </a:p>
        </p:txBody>
      </p:sp>
      <p:sp>
        <p:nvSpPr>
          <p:cNvPr id="8" name="מלבן 7"/>
          <p:cNvSpPr/>
          <p:nvPr/>
        </p:nvSpPr>
        <p:spPr>
          <a:xfrm>
            <a:off x="6388310" y="7784504"/>
            <a:ext cx="357708" cy="288032"/>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endParaRPr lang="he-IL"/>
          </a:p>
        </p:txBody>
      </p:sp>
      <p:sp>
        <p:nvSpPr>
          <p:cNvPr id="9" name="מלבן 8"/>
          <p:cNvSpPr/>
          <p:nvPr/>
        </p:nvSpPr>
        <p:spPr>
          <a:xfrm>
            <a:off x="6381328" y="8180784"/>
            <a:ext cx="357708" cy="288032"/>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endParaRPr lang="he-IL"/>
          </a:p>
        </p:txBody>
      </p:sp>
    </p:spTree>
    <p:extLst>
      <p:ext uri="{BB962C8B-B14F-4D97-AF65-F5344CB8AC3E}">
        <p14:creationId xmlns:p14="http://schemas.microsoft.com/office/powerpoint/2010/main" val="7157268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p:cNvSpPr/>
          <p:nvPr/>
        </p:nvSpPr>
        <p:spPr>
          <a:xfrm>
            <a:off x="114300" y="8434"/>
            <a:ext cx="6624736" cy="2092881"/>
          </a:xfrm>
          <a:prstGeom prst="rect">
            <a:avLst/>
          </a:prstGeom>
        </p:spPr>
        <p:txBody>
          <a:bodyPr wrap="square">
            <a:spAutoFit/>
          </a:bodyPr>
          <a:lstStyle/>
          <a:p>
            <a:endParaRPr lang="ar-SA" sz="2600" b="1" dirty="0"/>
          </a:p>
          <a:p>
            <a:r>
              <a:rPr lang="ar-SA" sz="2600" b="1" dirty="0"/>
              <a:t>توجَدُ أَنْواعٌ مُخْتَلِفَةٌ مِنَ الْقِطَطِ الْمَنْزِلِيَّةِ. اَلْقِطُّ السِّيامِيُّ مِنْ </a:t>
            </a:r>
            <a:r>
              <a:rPr lang="ar-SA" sz="2600" b="1" dirty="0" smtClean="0"/>
              <a:t>أَغْلى أَنْواعِ </a:t>
            </a:r>
            <a:r>
              <a:rPr lang="ar-SA" sz="2600" b="1" dirty="0"/>
              <a:t>الْقِطَطِ الْمَنْزِلِيَّةِ. يُحِبُّ النّاسُ تَرْبِيَةَ </a:t>
            </a:r>
            <a:r>
              <a:rPr lang="ar-SA" sz="2600" b="1" dirty="0" err="1"/>
              <a:t>هٰذا</a:t>
            </a:r>
            <a:r>
              <a:rPr lang="ar-SA" sz="2600" b="1" dirty="0"/>
              <a:t> الْقِطِّ لِأَنَّهُ </a:t>
            </a:r>
            <a:r>
              <a:rPr lang="ar-SA" sz="2600" b="1" dirty="0" err="1" smtClean="0"/>
              <a:t>ذَكِيٌّ،جَميلٌ</a:t>
            </a:r>
            <a:r>
              <a:rPr lang="ar-SA" sz="2600" b="1" dirty="0" smtClean="0"/>
              <a:t> </a:t>
            </a:r>
            <a:r>
              <a:rPr lang="ar-SA" sz="2600" b="1" dirty="0"/>
              <a:t>وَهادِئٌ وَيُحِبُّ الْعَيْشَ مَعَ النّاسِ</a:t>
            </a:r>
            <a:r>
              <a:rPr lang="ar-SA" sz="2600" b="1" dirty="0" smtClean="0"/>
              <a:t>. </a:t>
            </a:r>
          </a:p>
          <a:p>
            <a:r>
              <a:rPr lang="ar-SA" sz="2600" b="1" dirty="0" smtClean="0"/>
              <a:t>***********************************************</a:t>
            </a:r>
            <a:endParaRPr lang="ar-SA" sz="2600" b="1" dirty="0"/>
          </a:p>
        </p:txBody>
      </p:sp>
      <p:sp>
        <p:nvSpPr>
          <p:cNvPr id="2" name="TextBox 1"/>
          <p:cNvSpPr txBox="1"/>
          <p:nvPr/>
        </p:nvSpPr>
        <p:spPr>
          <a:xfrm>
            <a:off x="476672" y="2123728"/>
            <a:ext cx="6262364" cy="4524315"/>
          </a:xfrm>
          <a:prstGeom prst="rect">
            <a:avLst/>
          </a:prstGeom>
          <a:noFill/>
        </p:spPr>
        <p:txBody>
          <a:bodyPr wrap="square" rtlCol="1">
            <a:spAutoFit/>
          </a:bodyPr>
          <a:lstStyle/>
          <a:p>
            <a:r>
              <a:rPr lang="ar-SA" sz="2400" b="1" dirty="0" smtClean="0"/>
              <a:t>8. لماذا يحب الناس تربية القط ؟</a:t>
            </a:r>
          </a:p>
          <a:p>
            <a:r>
              <a:rPr lang="ar-SA" sz="2400" b="1" dirty="0" smtClean="0"/>
              <a:t>أكتب ثلاثة أسباب</a:t>
            </a:r>
          </a:p>
          <a:p>
            <a:r>
              <a:rPr lang="ar-SA" sz="2400" b="1" dirty="0" smtClean="0"/>
              <a:t>1._________</a:t>
            </a:r>
          </a:p>
          <a:p>
            <a:r>
              <a:rPr lang="ar-SA" sz="2400" b="1" dirty="0" smtClean="0"/>
              <a:t>2._________</a:t>
            </a:r>
          </a:p>
          <a:p>
            <a:r>
              <a:rPr lang="ar-SA" sz="2400" b="1" dirty="0" smtClean="0"/>
              <a:t>3._________ </a:t>
            </a:r>
          </a:p>
          <a:p>
            <a:endParaRPr lang="ar-SA" sz="2400" b="1" dirty="0"/>
          </a:p>
          <a:p>
            <a:r>
              <a:rPr lang="ar-SA" sz="2400" b="1" dirty="0" smtClean="0"/>
              <a:t>9. هل يوجد نوع واحد من القطط ؟ ________ </a:t>
            </a:r>
          </a:p>
          <a:p>
            <a:r>
              <a:rPr lang="ar-SA" sz="2400" b="1" dirty="0" smtClean="0"/>
              <a:t>اثبت ذلك بجملة من النص ____________________ </a:t>
            </a:r>
          </a:p>
          <a:p>
            <a:endParaRPr lang="ar-SA" sz="2400" b="1" dirty="0"/>
          </a:p>
          <a:p>
            <a:r>
              <a:rPr lang="ar-SA" sz="2400" b="1" dirty="0" smtClean="0"/>
              <a:t>10. هل نتعلم من النص عن المواضيع التالية ؟ </a:t>
            </a:r>
          </a:p>
          <a:p>
            <a:r>
              <a:rPr lang="ar-SA" sz="2400" b="1" dirty="0" smtClean="0"/>
              <a:t>أكتب «نعم» أو «لا» في المربع الملائم بعد كل جملة . </a:t>
            </a:r>
          </a:p>
          <a:p>
            <a:endParaRPr lang="he-IL" sz="2400" b="1" dirty="0"/>
          </a:p>
        </p:txBody>
      </p:sp>
      <p:graphicFrame>
        <p:nvGraphicFramePr>
          <p:cNvPr id="3" name="טבלה 2"/>
          <p:cNvGraphicFramePr>
            <a:graphicFrameLocks noGrp="1"/>
          </p:cNvGraphicFramePr>
          <p:nvPr>
            <p:extLst>
              <p:ext uri="{D42A27DB-BD31-4B8C-83A1-F6EECF244321}">
                <p14:modId xmlns:p14="http://schemas.microsoft.com/office/powerpoint/2010/main" val="3316115013"/>
              </p:ext>
            </p:extLst>
          </p:nvPr>
        </p:nvGraphicFramePr>
        <p:xfrm>
          <a:off x="332656" y="6372200"/>
          <a:ext cx="6048672" cy="2713912"/>
        </p:xfrm>
        <a:graphic>
          <a:graphicData uri="http://schemas.openxmlformats.org/drawingml/2006/table">
            <a:tbl>
              <a:tblPr rtl="1" firstRow="1" bandRow="1">
                <a:tableStyleId>{5940675A-B579-460E-94D1-54222C63F5DA}</a:tableStyleId>
              </a:tblPr>
              <a:tblGrid>
                <a:gridCol w="2016224"/>
                <a:gridCol w="2016224"/>
                <a:gridCol w="2016224"/>
              </a:tblGrid>
              <a:tr h="518458">
                <a:tc>
                  <a:txBody>
                    <a:bodyPr/>
                    <a:lstStyle/>
                    <a:p>
                      <a:pPr rtl="1"/>
                      <a:endParaRPr lang="he-IL" dirty="0"/>
                    </a:p>
                  </a:txBody>
                  <a:tcPr/>
                </a:tc>
                <a:tc>
                  <a:txBody>
                    <a:bodyPr/>
                    <a:lstStyle/>
                    <a:p>
                      <a:pPr algn="ctr" rtl="1"/>
                      <a:r>
                        <a:rPr lang="ar-SA" sz="2400" b="1" dirty="0" smtClean="0"/>
                        <a:t>نعم</a:t>
                      </a:r>
                      <a:endParaRPr lang="he-IL" sz="2400" b="1" dirty="0"/>
                    </a:p>
                  </a:txBody>
                  <a:tcPr/>
                </a:tc>
                <a:tc>
                  <a:txBody>
                    <a:bodyPr/>
                    <a:lstStyle/>
                    <a:p>
                      <a:pPr algn="ctr" rtl="1"/>
                      <a:r>
                        <a:rPr lang="ar-SA" sz="2400" b="1" dirty="0" smtClean="0"/>
                        <a:t>لا</a:t>
                      </a:r>
                      <a:endParaRPr lang="he-IL" sz="2400" b="1" dirty="0"/>
                    </a:p>
                  </a:txBody>
                  <a:tcPr/>
                </a:tc>
              </a:tr>
              <a:tr h="518458">
                <a:tc>
                  <a:txBody>
                    <a:bodyPr/>
                    <a:lstStyle/>
                    <a:p>
                      <a:pPr rtl="1"/>
                      <a:r>
                        <a:rPr lang="ar-SA" sz="2000" b="1" dirty="0" smtClean="0"/>
                        <a:t>أنواع القطط المنزلية </a:t>
                      </a:r>
                      <a:endParaRPr lang="he-IL" sz="2000" b="1" dirty="0"/>
                    </a:p>
                  </a:txBody>
                  <a:tcPr/>
                </a:tc>
                <a:tc>
                  <a:txBody>
                    <a:bodyPr/>
                    <a:lstStyle/>
                    <a:p>
                      <a:pPr rtl="1"/>
                      <a:r>
                        <a:rPr lang="ar-SA" sz="2000" b="1" dirty="0" smtClean="0"/>
                        <a:t>نعم </a:t>
                      </a:r>
                      <a:endParaRPr lang="he-IL" sz="2000" b="1" dirty="0"/>
                    </a:p>
                  </a:txBody>
                  <a:tcPr/>
                </a:tc>
                <a:tc>
                  <a:txBody>
                    <a:bodyPr/>
                    <a:lstStyle/>
                    <a:p>
                      <a:pPr rtl="1"/>
                      <a:endParaRPr lang="he-IL" dirty="0"/>
                    </a:p>
                  </a:txBody>
                  <a:tcPr/>
                </a:tc>
              </a:tr>
              <a:tr h="518458">
                <a:tc>
                  <a:txBody>
                    <a:bodyPr/>
                    <a:lstStyle/>
                    <a:p>
                      <a:pPr rtl="1"/>
                      <a:r>
                        <a:rPr lang="ar-SA" b="1" dirty="0" smtClean="0"/>
                        <a:t>اهتمام</a:t>
                      </a:r>
                      <a:r>
                        <a:rPr lang="ar-SA" b="1" baseline="0" dirty="0" smtClean="0"/>
                        <a:t> القطط بصغارها </a:t>
                      </a:r>
                      <a:endParaRPr lang="he-IL" b="1" dirty="0"/>
                    </a:p>
                  </a:txBody>
                  <a:tcPr/>
                </a:tc>
                <a:tc>
                  <a:txBody>
                    <a:bodyPr/>
                    <a:lstStyle/>
                    <a:p>
                      <a:pPr rtl="1"/>
                      <a:endParaRPr lang="he-IL" dirty="0"/>
                    </a:p>
                  </a:txBody>
                  <a:tcPr/>
                </a:tc>
                <a:tc>
                  <a:txBody>
                    <a:bodyPr/>
                    <a:lstStyle/>
                    <a:p>
                      <a:pPr rtl="1"/>
                      <a:endParaRPr lang="he-IL"/>
                    </a:p>
                  </a:txBody>
                  <a:tcPr/>
                </a:tc>
              </a:tr>
              <a:tr h="518458">
                <a:tc>
                  <a:txBody>
                    <a:bodyPr/>
                    <a:lstStyle/>
                    <a:p>
                      <a:pPr rtl="1"/>
                      <a:r>
                        <a:rPr lang="ar-SA" b="1" dirty="0" smtClean="0"/>
                        <a:t>القط يحب اللعب والتسلية </a:t>
                      </a:r>
                      <a:endParaRPr lang="he-IL" b="1" dirty="0"/>
                    </a:p>
                  </a:txBody>
                  <a:tcPr/>
                </a:tc>
                <a:tc>
                  <a:txBody>
                    <a:bodyPr/>
                    <a:lstStyle/>
                    <a:p>
                      <a:pPr rtl="1"/>
                      <a:endParaRPr lang="he-IL"/>
                    </a:p>
                  </a:txBody>
                  <a:tcPr/>
                </a:tc>
                <a:tc>
                  <a:txBody>
                    <a:bodyPr/>
                    <a:lstStyle/>
                    <a:p>
                      <a:pPr rtl="1"/>
                      <a:endParaRPr lang="he-IL"/>
                    </a:p>
                  </a:txBody>
                  <a:tcPr/>
                </a:tc>
              </a:tr>
              <a:tr h="518458">
                <a:tc>
                  <a:txBody>
                    <a:bodyPr/>
                    <a:lstStyle/>
                    <a:p>
                      <a:pPr rtl="1"/>
                      <a:r>
                        <a:rPr lang="ar-SA" b="1" dirty="0" smtClean="0"/>
                        <a:t>القط المنزلي مفيد </a:t>
                      </a:r>
                      <a:r>
                        <a:rPr lang="ar-SA" b="1" dirty="0" err="1" smtClean="0"/>
                        <a:t>للمزارعون</a:t>
                      </a:r>
                      <a:r>
                        <a:rPr lang="ar-SA" b="1" dirty="0" smtClean="0"/>
                        <a:t> </a:t>
                      </a:r>
                      <a:endParaRPr lang="he-IL" b="1" dirty="0"/>
                    </a:p>
                  </a:txBody>
                  <a:tcPr/>
                </a:tc>
                <a:tc>
                  <a:txBody>
                    <a:bodyPr/>
                    <a:lstStyle/>
                    <a:p>
                      <a:pPr rtl="1"/>
                      <a:endParaRPr lang="he-IL"/>
                    </a:p>
                  </a:txBody>
                  <a:tcPr/>
                </a:tc>
                <a:tc>
                  <a:txBody>
                    <a:bodyPr/>
                    <a:lstStyle/>
                    <a:p>
                      <a:pPr rtl="1"/>
                      <a:endParaRPr lang="he-IL" dirty="0"/>
                    </a:p>
                  </a:txBody>
                  <a:tcPr/>
                </a:tc>
              </a:tr>
            </a:tbl>
          </a:graphicData>
        </a:graphic>
      </p:graphicFrame>
      <p:sp>
        <p:nvSpPr>
          <p:cNvPr id="5" name="TextBox 4"/>
          <p:cNvSpPr txBox="1"/>
          <p:nvPr/>
        </p:nvSpPr>
        <p:spPr>
          <a:xfrm>
            <a:off x="6284268" y="6882844"/>
            <a:ext cx="573732" cy="369332"/>
          </a:xfrm>
          <a:prstGeom prst="rect">
            <a:avLst/>
          </a:prstGeom>
          <a:noFill/>
        </p:spPr>
        <p:txBody>
          <a:bodyPr wrap="square" rtlCol="1">
            <a:spAutoFit/>
          </a:bodyPr>
          <a:lstStyle/>
          <a:p>
            <a:r>
              <a:rPr lang="ar-SA" dirty="0" smtClean="0"/>
              <a:t>مثال</a:t>
            </a:r>
            <a:endParaRPr lang="he-IL" dirty="0"/>
          </a:p>
        </p:txBody>
      </p:sp>
    </p:spTree>
    <p:extLst>
      <p:ext uri="{BB962C8B-B14F-4D97-AF65-F5344CB8AC3E}">
        <p14:creationId xmlns:p14="http://schemas.microsoft.com/office/powerpoint/2010/main" val="19418492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1311</TotalTime>
  <Words>647</Words>
  <Application>Microsoft Office PowerPoint</Application>
  <PresentationFormat>عرض على الشاشة (3:4)‏</PresentationFormat>
  <Paragraphs>133</Paragraphs>
  <Slides>6</Slides>
  <Notes>1</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Office Theme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amal atmen</dc:creator>
  <cp:lastModifiedBy>Arabic</cp:lastModifiedBy>
  <cp:revision>11</cp:revision>
  <dcterms:created xsi:type="dcterms:W3CDTF">2017-01-21T11:48:37Z</dcterms:created>
  <dcterms:modified xsi:type="dcterms:W3CDTF">2019-03-07T19:58:25Z</dcterms:modified>
</cp:coreProperties>
</file>