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55" d="100"/>
          <a:sy n="55" d="100"/>
        </p:scale>
        <p:origin x="-84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FB1-C0E0-4768-9278-3F1A3EA5C497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06E6-393D-4003-88BB-F1562711C9B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026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FB1-C0E0-4768-9278-3F1A3EA5C497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06E6-393D-4003-88BB-F1562711C9B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3567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FB1-C0E0-4768-9278-3F1A3EA5C497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06E6-393D-4003-88BB-F1562711C9B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445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FB1-C0E0-4768-9278-3F1A3EA5C497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06E6-393D-4003-88BB-F1562711C9B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24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FB1-C0E0-4768-9278-3F1A3EA5C497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06E6-393D-4003-88BB-F1562711C9B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31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FB1-C0E0-4768-9278-3F1A3EA5C497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06E6-393D-4003-88BB-F1562711C9B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758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FB1-C0E0-4768-9278-3F1A3EA5C497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06E6-393D-4003-88BB-F1562711C9B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3303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FB1-C0E0-4768-9278-3F1A3EA5C497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06E6-393D-4003-88BB-F1562711C9B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008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FB1-C0E0-4768-9278-3F1A3EA5C497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06E6-393D-4003-88BB-F1562711C9B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600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FB1-C0E0-4768-9278-3F1A3EA5C497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06E6-393D-4003-88BB-F1562711C9B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585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5FB1-C0E0-4768-9278-3F1A3EA5C497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306E6-393D-4003-88BB-F1562711C9B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696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E5FB1-C0E0-4768-9278-3F1A3EA5C497}" type="datetimeFigureOut">
              <a:rPr lang="he-IL" smtClean="0"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306E6-393D-4003-88BB-F1562711C9B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2822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Box 2"/>
          <p:cNvSpPr txBox="1">
            <a:spLocks noChangeArrowheads="1"/>
          </p:cNvSpPr>
          <p:nvPr/>
        </p:nvSpPr>
        <p:spPr bwMode="auto">
          <a:xfrm>
            <a:off x="3059832" y="116632"/>
            <a:ext cx="56356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2000" b="1" dirty="0"/>
              <a:t>اكمل الناقص من المخزن لكي تحصل على سؤال مناسب للإجابة :</a:t>
            </a:r>
            <a:endParaRPr lang="he-IL" altLang="he-IL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90168"/>
            <a:ext cx="9042400" cy="632480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ar-SA" b="1" dirty="0"/>
          </a:p>
          <a:p>
            <a:pPr marL="342900" indent="-342900">
              <a:lnSpc>
                <a:spcPct val="150000"/>
              </a:lnSpc>
              <a:buFontTx/>
              <a:buAutoNum type="arabicPeriod"/>
              <a:defRPr/>
            </a:pPr>
            <a:r>
              <a:rPr lang="ar-SA" b="1" dirty="0"/>
              <a:t>السؤال : ________ </a:t>
            </a:r>
            <a:r>
              <a:rPr lang="ar-SA" b="1" dirty="0" smtClean="0"/>
              <a:t>تنزه مالك الحزين ؟ </a:t>
            </a:r>
            <a:endParaRPr lang="ar-SA" b="1" dirty="0"/>
          </a:p>
          <a:p>
            <a:pPr>
              <a:lnSpc>
                <a:spcPct val="150000"/>
              </a:lnSpc>
              <a:defRPr/>
            </a:pPr>
            <a:r>
              <a:rPr lang="ar-SA" b="1" dirty="0"/>
              <a:t>     الاجابة : </a:t>
            </a:r>
            <a:r>
              <a:rPr lang="ar-SA" b="1" dirty="0" smtClean="0"/>
              <a:t>تنزه مالك الحزين على ضفة النهر .</a:t>
            </a:r>
            <a:endParaRPr lang="ar-SA" b="1" dirty="0"/>
          </a:p>
          <a:p>
            <a:pPr>
              <a:lnSpc>
                <a:spcPct val="150000"/>
              </a:lnSpc>
              <a:defRPr/>
            </a:pPr>
            <a:endParaRPr lang="ar-SA" b="1" dirty="0"/>
          </a:p>
          <a:p>
            <a:pPr>
              <a:lnSpc>
                <a:spcPct val="150000"/>
              </a:lnSpc>
              <a:defRPr/>
            </a:pPr>
            <a:r>
              <a:rPr lang="ar-SA" b="1" dirty="0"/>
              <a:t>2</a:t>
            </a:r>
            <a:r>
              <a:rPr lang="ar-SA" b="1" dirty="0" smtClean="0"/>
              <a:t>. </a:t>
            </a:r>
            <a:r>
              <a:rPr lang="ar-SA" b="1" dirty="0"/>
              <a:t>السؤال : </a:t>
            </a:r>
            <a:r>
              <a:rPr lang="ar-SA" b="1" dirty="0" smtClean="0"/>
              <a:t>________ شاهد مالك الحزين ؟ </a:t>
            </a:r>
            <a:endParaRPr lang="ar-SA" b="1" dirty="0"/>
          </a:p>
          <a:p>
            <a:pPr>
              <a:lnSpc>
                <a:spcPct val="150000"/>
              </a:lnSpc>
              <a:defRPr/>
            </a:pPr>
            <a:r>
              <a:rPr lang="ar-SA" b="1" dirty="0"/>
              <a:t>     الاجابة : </a:t>
            </a:r>
            <a:r>
              <a:rPr lang="ar-SA" b="1" dirty="0" smtClean="0"/>
              <a:t>شاهد مالك الحزين اسماك كثيرة     </a:t>
            </a:r>
            <a:r>
              <a:rPr lang="ar-SA" b="1" dirty="0"/>
              <a:t>.</a:t>
            </a:r>
          </a:p>
          <a:p>
            <a:pPr>
              <a:lnSpc>
                <a:spcPct val="150000"/>
              </a:lnSpc>
              <a:defRPr/>
            </a:pPr>
            <a:endParaRPr lang="ar-SA" b="1" dirty="0"/>
          </a:p>
          <a:p>
            <a:pPr>
              <a:lnSpc>
                <a:spcPct val="150000"/>
              </a:lnSpc>
              <a:defRPr/>
            </a:pPr>
            <a:endParaRPr lang="ar-SA" b="1" dirty="0"/>
          </a:p>
          <a:p>
            <a:pPr>
              <a:lnSpc>
                <a:spcPct val="150000"/>
              </a:lnSpc>
              <a:defRPr/>
            </a:pPr>
            <a:r>
              <a:rPr lang="ar-SA" b="1" dirty="0"/>
              <a:t>3. السؤال : ______ </a:t>
            </a:r>
            <a:r>
              <a:rPr lang="ar-SA" b="1" dirty="0" smtClean="0"/>
              <a:t>اكل مالك الحزين اسماك ؟</a:t>
            </a:r>
          </a:p>
          <a:p>
            <a:pPr>
              <a:lnSpc>
                <a:spcPct val="150000"/>
              </a:lnSpc>
              <a:defRPr/>
            </a:pPr>
            <a:r>
              <a:rPr lang="ar-SA" b="1" dirty="0" smtClean="0"/>
              <a:t>الاجابة: لا .</a:t>
            </a:r>
          </a:p>
          <a:p>
            <a:pPr>
              <a:lnSpc>
                <a:spcPct val="150000"/>
              </a:lnSpc>
              <a:defRPr/>
            </a:pPr>
            <a:endParaRPr lang="ar-SA" b="1" dirty="0"/>
          </a:p>
          <a:p>
            <a:pPr>
              <a:lnSpc>
                <a:spcPct val="150000"/>
              </a:lnSpc>
              <a:defRPr/>
            </a:pPr>
            <a:endParaRPr lang="ar-SA" b="1" dirty="0" smtClean="0"/>
          </a:p>
          <a:p>
            <a:pPr>
              <a:lnSpc>
                <a:spcPct val="150000"/>
              </a:lnSpc>
              <a:defRPr/>
            </a:pPr>
            <a:r>
              <a:rPr lang="ar-SA" b="1" dirty="0" smtClean="0"/>
              <a:t>4. السؤال:----------- لم يأكل مالك الحزين اسماك ؟</a:t>
            </a:r>
          </a:p>
          <a:p>
            <a:pPr>
              <a:lnSpc>
                <a:spcPct val="150000"/>
              </a:lnSpc>
              <a:defRPr/>
            </a:pPr>
            <a:r>
              <a:rPr lang="ar-SA" b="1" dirty="0" smtClean="0"/>
              <a:t>الاجابة: </a:t>
            </a:r>
            <a:r>
              <a:rPr lang="ar-SA" b="1" dirty="0" err="1" smtClean="0"/>
              <a:t>لانه</a:t>
            </a:r>
            <a:r>
              <a:rPr lang="ar-SA" b="1" dirty="0" smtClean="0"/>
              <a:t> متكبر ومغرور . </a:t>
            </a:r>
          </a:p>
          <a:p>
            <a:pPr>
              <a:lnSpc>
                <a:spcPct val="150000"/>
              </a:lnSpc>
              <a:defRPr/>
            </a:pPr>
            <a:endParaRPr lang="he-IL" b="1" dirty="0"/>
          </a:p>
        </p:txBody>
      </p:sp>
      <p:grpSp>
        <p:nvGrpSpPr>
          <p:cNvPr id="18438" name="קבוצה 15"/>
          <p:cNvGrpSpPr>
            <a:grpSpLocks/>
          </p:cNvGrpSpPr>
          <p:nvPr/>
        </p:nvGrpSpPr>
        <p:grpSpPr bwMode="auto">
          <a:xfrm>
            <a:off x="196148" y="1685032"/>
            <a:ext cx="3955909" cy="544513"/>
            <a:chOff x="2627784" y="1484784"/>
            <a:chExt cx="4658816" cy="770384"/>
          </a:xfrm>
        </p:grpSpPr>
        <p:sp>
          <p:nvSpPr>
            <p:cNvPr id="17" name="מלבן מעוגל 16"/>
            <p:cNvSpPr/>
            <p:nvPr/>
          </p:nvSpPr>
          <p:spPr>
            <a:xfrm>
              <a:off x="2627784" y="1484784"/>
              <a:ext cx="4658816" cy="77038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cxnSp>
          <p:nvCxnSpPr>
            <p:cNvPr id="18" name="מחבר ישר 17"/>
            <p:cNvCxnSpPr/>
            <p:nvPr/>
          </p:nvCxnSpPr>
          <p:spPr>
            <a:xfrm>
              <a:off x="6156421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מחבר ישר 18"/>
            <p:cNvCxnSpPr/>
            <p:nvPr/>
          </p:nvCxnSpPr>
          <p:spPr>
            <a:xfrm>
              <a:off x="3924634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מחבר ישר 19"/>
            <p:cNvCxnSpPr/>
            <p:nvPr/>
          </p:nvCxnSpPr>
          <p:spPr>
            <a:xfrm>
              <a:off x="4938937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61" name="TextBox 20"/>
            <p:cNvSpPr txBox="1">
              <a:spLocks noChangeArrowheads="1"/>
            </p:cNvSpPr>
            <p:nvPr/>
          </p:nvSpPr>
          <p:spPr bwMode="auto">
            <a:xfrm>
              <a:off x="6444208" y="1700808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/>
                <a:t>اين</a:t>
              </a:r>
              <a:endParaRPr lang="he-IL" altLang="he-IL" sz="1800"/>
            </a:p>
          </p:txBody>
        </p:sp>
        <p:sp>
          <p:nvSpPr>
            <p:cNvPr id="18462" name="TextBox 21"/>
            <p:cNvSpPr txBox="1">
              <a:spLocks noChangeArrowheads="1"/>
            </p:cNvSpPr>
            <p:nvPr/>
          </p:nvSpPr>
          <p:spPr bwMode="auto">
            <a:xfrm>
              <a:off x="5364088" y="1710702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/>
                <a:t>ما</a:t>
              </a:r>
              <a:endParaRPr lang="he-IL" altLang="he-IL" sz="1800"/>
            </a:p>
          </p:txBody>
        </p:sp>
        <p:sp>
          <p:nvSpPr>
            <p:cNvPr id="18463" name="TextBox 22"/>
            <p:cNvSpPr txBox="1">
              <a:spLocks noChangeArrowheads="1"/>
            </p:cNvSpPr>
            <p:nvPr/>
          </p:nvSpPr>
          <p:spPr bwMode="auto">
            <a:xfrm>
              <a:off x="4139952" y="1702661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/>
                <a:t>كيف</a:t>
              </a:r>
              <a:endParaRPr lang="he-IL" altLang="he-IL" sz="1800"/>
            </a:p>
          </p:txBody>
        </p:sp>
        <p:sp>
          <p:nvSpPr>
            <p:cNvPr id="18464" name="TextBox 23"/>
            <p:cNvSpPr txBox="1">
              <a:spLocks noChangeArrowheads="1"/>
            </p:cNvSpPr>
            <p:nvPr/>
          </p:nvSpPr>
          <p:spPr bwMode="auto">
            <a:xfrm>
              <a:off x="3059832" y="1681673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/>
                <a:t>هل</a:t>
              </a:r>
              <a:endParaRPr lang="he-IL" altLang="he-IL" sz="1800"/>
            </a:p>
          </p:txBody>
        </p:sp>
      </p:grpSp>
      <p:grpSp>
        <p:nvGrpSpPr>
          <p:cNvPr id="18439" name="קבוצה 24"/>
          <p:cNvGrpSpPr>
            <a:grpSpLocks/>
          </p:cNvGrpSpPr>
          <p:nvPr/>
        </p:nvGrpSpPr>
        <p:grpSpPr bwMode="auto">
          <a:xfrm>
            <a:off x="4739621" y="2996952"/>
            <a:ext cx="3990515" cy="544513"/>
            <a:chOff x="2627784" y="1484784"/>
            <a:chExt cx="4658816" cy="770384"/>
          </a:xfrm>
        </p:grpSpPr>
        <p:sp>
          <p:nvSpPr>
            <p:cNvPr id="26" name="מלבן מעוגל 25"/>
            <p:cNvSpPr/>
            <p:nvPr/>
          </p:nvSpPr>
          <p:spPr>
            <a:xfrm>
              <a:off x="2627784" y="1484784"/>
              <a:ext cx="4658816" cy="77038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cxnSp>
          <p:nvCxnSpPr>
            <p:cNvPr id="27" name="מחבר ישר 26"/>
            <p:cNvCxnSpPr/>
            <p:nvPr/>
          </p:nvCxnSpPr>
          <p:spPr>
            <a:xfrm>
              <a:off x="6156421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מחבר ישר 27"/>
            <p:cNvCxnSpPr/>
            <p:nvPr/>
          </p:nvCxnSpPr>
          <p:spPr>
            <a:xfrm>
              <a:off x="3924634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מחבר ישר 28"/>
            <p:cNvCxnSpPr/>
            <p:nvPr/>
          </p:nvCxnSpPr>
          <p:spPr>
            <a:xfrm>
              <a:off x="4938937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53" name="TextBox 29"/>
            <p:cNvSpPr txBox="1">
              <a:spLocks noChangeArrowheads="1"/>
            </p:cNvSpPr>
            <p:nvPr/>
          </p:nvSpPr>
          <p:spPr bwMode="auto">
            <a:xfrm>
              <a:off x="6502260" y="1680273"/>
              <a:ext cx="648072" cy="522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 dirty="0" smtClean="0"/>
                <a:t>لماذا </a:t>
              </a:r>
              <a:endParaRPr lang="he-IL" altLang="he-IL" sz="1800" dirty="0"/>
            </a:p>
          </p:txBody>
        </p:sp>
        <p:sp>
          <p:nvSpPr>
            <p:cNvPr id="18456" name="TextBox 32"/>
            <p:cNvSpPr txBox="1">
              <a:spLocks noChangeArrowheads="1"/>
            </p:cNvSpPr>
            <p:nvPr/>
          </p:nvSpPr>
          <p:spPr bwMode="auto">
            <a:xfrm>
              <a:off x="3059832" y="1681674"/>
              <a:ext cx="648072" cy="522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 dirty="0"/>
            </a:p>
          </p:txBody>
        </p:sp>
      </p:grpSp>
      <p:grpSp>
        <p:nvGrpSpPr>
          <p:cNvPr id="18440" name="קבוצה 33"/>
          <p:cNvGrpSpPr>
            <a:grpSpLocks/>
          </p:cNvGrpSpPr>
          <p:nvPr/>
        </p:nvGrpSpPr>
        <p:grpSpPr bwMode="auto">
          <a:xfrm>
            <a:off x="4739621" y="4581128"/>
            <a:ext cx="4121804" cy="544512"/>
            <a:chOff x="2627784" y="1484784"/>
            <a:chExt cx="4658816" cy="770384"/>
          </a:xfrm>
        </p:grpSpPr>
        <p:sp>
          <p:nvSpPr>
            <p:cNvPr id="35" name="מלבן מעוגל 34"/>
            <p:cNvSpPr/>
            <p:nvPr/>
          </p:nvSpPr>
          <p:spPr>
            <a:xfrm>
              <a:off x="2627784" y="1484784"/>
              <a:ext cx="4658816" cy="77038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cxnSp>
          <p:nvCxnSpPr>
            <p:cNvPr id="36" name="מחבר ישר 35"/>
            <p:cNvCxnSpPr/>
            <p:nvPr/>
          </p:nvCxnSpPr>
          <p:spPr>
            <a:xfrm>
              <a:off x="6156035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מחבר ישר 36"/>
            <p:cNvCxnSpPr/>
            <p:nvPr/>
          </p:nvCxnSpPr>
          <p:spPr>
            <a:xfrm>
              <a:off x="3923487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מחבר ישר 37"/>
            <p:cNvCxnSpPr/>
            <p:nvPr/>
          </p:nvCxnSpPr>
          <p:spPr>
            <a:xfrm>
              <a:off x="4938138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29"/>
          <p:cNvSpPr txBox="1">
            <a:spLocks noChangeArrowheads="1"/>
          </p:cNvSpPr>
          <p:nvPr/>
        </p:nvSpPr>
        <p:spPr bwMode="auto">
          <a:xfrm>
            <a:off x="6660232" y="3068960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من </a:t>
            </a:r>
            <a:endParaRPr lang="he-IL" altLang="he-IL" sz="1800" dirty="0"/>
          </a:p>
        </p:txBody>
      </p:sp>
      <p:sp>
        <p:nvSpPr>
          <p:cNvPr id="34" name="TextBox 29"/>
          <p:cNvSpPr txBox="1">
            <a:spLocks noChangeArrowheads="1"/>
          </p:cNvSpPr>
          <p:nvPr/>
        </p:nvSpPr>
        <p:spPr bwMode="auto">
          <a:xfrm>
            <a:off x="5877681" y="3084542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ماذا </a:t>
            </a:r>
            <a:endParaRPr lang="he-IL" altLang="he-IL" sz="1800" dirty="0"/>
          </a:p>
        </p:txBody>
      </p:sp>
      <p:sp>
        <p:nvSpPr>
          <p:cNvPr id="39" name="TextBox 29"/>
          <p:cNvSpPr txBox="1">
            <a:spLocks noChangeArrowheads="1"/>
          </p:cNvSpPr>
          <p:nvPr/>
        </p:nvSpPr>
        <p:spPr bwMode="auto">
          <a:xfrm>
            <a:off x="5016658" y="3068960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اين</a:t>
            </a:r>
            <a:endParaRPr lang="he-IL" altLang="he-IL" sz="1800" dirty="0"/>
          </a:p>
        </p:txBody>
      </p:sp>
      <p:sp>
        <p:nvSpPr>
          <p:cNvPr id="40" name="TextBox 29"/>
          <p:cNvSpPr txBox="1">
            <a:spLocks noChangeArrowheads="1"/>
          </p:cNvSpPr>
          <p:nvPr/>
        </p:nvSpPr>
        <p:spPr bwMode="auto">
          <a:xfrm>
            <a:off x="7945712" y="4653136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من </a:t>
            </a:r>
            <a:endParaRPr lang="he-IL" altLang="he-IL" sz="1800" dirty="0"/>
          </a:p>
        </p:txBody>
      </p:sp>
      <p:sp>
        <p:nvSpPr>
          <p:cNvPr id="41" name="TextBox 29"/>
          <p:cNvSpPr txBox="1">
            <a:spLocks noChangeArrowheads="1"/>
          </p:cNvSpPr>
          <p:nvPr/>
        </p:nvSpPr>
        <p:spPr bwMode="auto">
          <a:xfrm>
            <a:off x="6804248" y="4653136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هل</a:t>
            </a:r>
            <a:endParaRPr lang="he-IL" altLang="he-IL" sz="1800" dirty="0"/>
          </a:p>
        </p:txBody>
      </p:sp>
      <p:sp>
        <p:nvSpPr>
          <p:cNvPr id="42" name="TextBox 29"/>
          <p:cNvSpPr txBox="1">
            <a:spLocks noChangeArrowheads="1"/>
          </p:cNvSpPr>
          <p:nvPr/>
        </p:nvSpPr>
        <p:spPr bwMode="auto">
          <a:xfrm>
            <a:off x="5724128" y="4725144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لماذا </a:t>
            </a:r>
            <a:endParaRPr lang="he-IL" altLang="he-IL" sz="1800" dirty="0"/>
          </a:p>
        </p:txBody>
      </p:sp>
      <p:sp>
        <p:nvSpPr>
          <p:cNvPr id="43" name="TextBox 29"/>
          <p:cNvSpPr txBox="1">
            <a:spLocks noChangeArrowheads="1"/>
          </p:cNvSpPr>
          <p:nvPr/>
        </p:nvSpPr>
        <p:spPr bwMode="auto">
          <a:xfrm>
            <a:off x="4931971" y="4725144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كيف</a:t>
            </a:r>
            <a:endParaRPr lang="he-IL" altLang="he-IL" sz="1800" dirty="0"/>
          </a:p>
        </p:txBody>
      </p:sp>
      <p:grpSp>
        <p:nvGrpSpPr>
          <p:cNvPr id="44" name="קבוצה 33"/>
          <p:cNvGrpSpPr>
            <a:grpSpLocks/>
          </p:cNvGrpSpPr>
          <p:nvPr/>
        </p:nvGrpSpPr>
        <p:grpSpPr bwMode="auto">
          <a:xfrm>
            <a:off x="4739621" y="6237312"/>
            <a:ext cx="4274204" cy="544512"/>
            <a:chOff x="2627784" y="1484784"/>
            <a:chExt cx="4658816" cy="770384"/>
          </a:xfrm>
        </p:grpSpPr>
        <p:sp>
          <p:nvSpPr>
            <p:cNvPr id="45" name="מלבן מעוגל 44"/>
            <p:cNvSpPr/>
            <p:nvPr/>
          </p:nvSpPr>
          <p:spPr>
            <a:xfrm>
              <a:off x="2627784" y="1484784"/>
              <a:ext cx="4658816" cy="77038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cxnSp>
          <p:nvCxnSpPr>
            <p:cNvPr id="46" name="מחבר ישר 45"/>
            <p:cNvCxnSpPr/>
            <p:nvPr/>
          </p:nvCxnSpPr>
          <p:spPr>
            <a:xfrm>
              <a:off x="6156035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מחבר ישר 46"/>
            <p:cNvCxnSpPr/>
            <p:nvPr/>
          </p:nvCxnSpPr>
          <p:spPr>
            <a:xfrm>
              <a:off x="3923487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מחבר ישר 47"/>
            <p:cNvCxnSpPr/>
            <p:nvPr/>
          </p:nvCxnSpPr>
          <p:spPr>
            <a:xfrm>
              <a:off x="4938138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29"/>
          <p:cNvSpPr txBox="1">
            <a:spLocks noChangeArrowheads="1"/>
          </p:cNvSpPr>
          <p:nvPr/>
        </p:nvSpPr>
        <p:spPr bwMode="auto">
          <a:xfrm>
            <a:off x="8081995" y="6324902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من </a:t>
            </a:r>
            <a:endParaRPr lang="he-IL" altLang="he-IL" sz="1800" dirty="0"/>
          </a:p>
        </p:txBody>
      </p:sp>
      <p:sp>
        <p:nvSpPr>
          <p:cNvPr id="50" name="TextBox 29"/>
          <p:cNvSpPr txBox="1">
            <a:spLocks noChangeArrowheads="1"/>
          </p:cNvSpPr>
          <p:nvPr/>
        </p:nvSpPr>
        <p:spPr bwMode="auto">
          <a:xfrm>
            <a:off x="6967994" y="6324902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لماذا </a:t>
            </a:r>
            <a:endParaRPr lang="he-IL" altLang="he-IL" sz="1800" dirty="0"/>
          </a:p>
        </p:txBody>
      </p:sp>
      <p:sp>
        <p:nvSpPr>
          <p:cNvPr id="51" name="TextBox 29"/>
          <p:cNvSpPr txBox="1">
            <a:spLocks noChangeArrowheads="1"/>
          </p:cNvSpPr>
          <p:nvPr/>
        </p:nvSpPr>
        <p:spPr bwMode="auto">
          <a:xfrm>
            <a:off x="6012091" y="6324902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كيف</a:t>
            </a:r>
            <a:endParaRPr lang="he-IL" altLang="he-IL" sz="1800" dirty="0"/>
          </a:p>
        </p:txBody>
      </p:sp>
      <p:sp>
        <p:nvSpPr>
          <p:cNvPr id="52" name="TextBox 29"/>
          <p:cNvSpPr txBox="1">
            <a:spLocks noChangeArrowheads="1"/>
          </p:cNvSpPr>
          <p:nvPr/>
        </p:nvSpPr>
        <p:spPr bwMode="auto">
          <a:xfrm>
            <a:off x="5075987" y="6372036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متى</a:t>
            </a:r>
            <a:endParaRPr lang="he-IL" altLang="he-IL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4258" y="956142"/>
            <a:ext cx="4464496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5.السؤال: ------------- تصرف مالك الحزين  ؟</a:t>
            </a:r>
          </a:p>
          <a:p>
            <a:r>
              <a:rPr lang="ar-SA" b="1" dirty="0" smtClean="0"/>
              <a:t>الاجابة: تصرف بتكبر وغرور . </a:t>
            </a:r>
            <a:endParaRPr lang="ar-SA" b="1" dirty="0"/>
          </a:p>
          <a:p>
            <a:endParaRPr lang="ar-SA" b="1" dirty="0" smtClean="0"/>
          </a:p>
          <a:p>
            <a:endParaRPr lang="ar-SA" b="1" dirty="0"/>
          </a:p>
          <a:p>
            <a:endParaRPr lang="ar-SA" b="1" dirty="0" smtClean="0"/>
          </a:p>
          <a:p>
            <a:r>
              <a:rPr lang="ar-SA" b="1" dirty="0" smtClean="0"/>
              <a:t>6.السؤال: --------- اكل مالك الحزين الحلزونات ؟</a:t>
            </a:r>
          </a:p>
          <a:p>
            <a:r>
              <a:rPr lang="ar-SA" b="1" dirty="0" smtClean="0"/>
              <a:t>الاجابة:  اكل مالك الحزين الحلزونات في اخر النهار </a:t>
            </a:r>
          </a:p>
          <a:p>
            <a:endParaRPr lang="ar-SA" b="1" dirty="0" smtClean="0"/>
          </a:p>
          <a:p>
            <a:endParaRPr lang="he-IL" b="1" dirty="0"/>
          </a:p>
        </p:txBody>
      </p:sp>
      <p:grpSp>
        <p:nvGrpSpPr>
          <p:cNvPr id="53" name="קבוצה 15"/>
          <p:cNvGrpSpPr>
            <a:grpSpLocks/>
          </p:cNvGrpSpPr>
          <p:nvPr/>
        </p:nvGrpSpPr>
        <p:grpSpPr bwMode="auto">
          <a:xfrm>
            <a:off x="4892021" y="1644471"/>
            <a:ext cx="3955909" cy="544513"/>
            <a:chOff x="2627784" y="1484784"/>
            <a:chExt cx="4658816" cy="770384"/>
          </a:xfrm>
        </p:grpSpPr>
        <p:sp>
          <p:nvSpPr>
            <p:cNvPr id="54" name="מלבן מעוגל 53"/>
            <p:cNvSpPr/>
            <p:nvPr/>
          </p:nvSpPr>
          <p:spPr>
            <a:xfrm>
              <a:off x="2627784" y="1484784"/>
              <a:ext cx="4658816" cy="77038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cxnSp>
          <p:nvCxnSpPr>
            <p:cNvPr id="55" name="מחבר ישר 54"/>
            <p:cNvCxnSpPr/>
            <p:nvPr/>
          </p:nvCxnSpPr>
          <p:spPr>
            <a:xfrm>
              <a:off x="6156421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מחבר ישר 55"/>
            <p:cNvCxnSpPr/>
            <p:nvPr/>
          </p:nvCxnSpPr>
          <p:spPr>
            <a:xfrm>
              <a:off x="3924634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מחבר ישר 56"/>
            <p:cNvCxnSpPr/>
            <p:nvPr/>
          </p:nvCxnSpPr>
          <p:spPr>
            <a:xfrm>
              <a:off x="4938937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20"/>
            <p:cNvSpPr txBox="1">
              <a:spLocks noChangeArrowheads="1"/>
            </p:cNvSpPr>
            <p:nvPr/>
          </p:nvSpPr>
          <p:spPr bwMode="auto">
            <a:xfrm>
              <a:off x="6444208" y="1700808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/>
                <a:t>اين</a:t>
              </a:r>
              <a:endParaRPr lang="he-IL" altLang="he-IL" sz="1800"/>
            </a:p>
          </p:txBody>
        </p:sp>
        <p:sp>
          <p:nvSpPr>
            <p:cNvPr id="59" name="TextBox 21"/>
            <p:cNvSpPr txBox="1">
              <a:spLocks noChangeArrowheads="1"/>
            </p:cNvSpPr>
            <p:nvPr/>
          </p:nvSpPr>
          <p:spPr bwMode="auto">
            <a:xfrm>
              <a:off x="5364088" y="1710701"/>
              <a:ext cx="648072" cy="522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 dirty="0" smtClean="0"/>
                <a:t>ماذا</a:t>
              </a:r>
              <a:endParaRPr lang="he-IL" altLang="he-IL" sz="1800" dirty="0"/>
            </a:p>
          </p:txBody>
        </p:sp>
        <p:sp>
          <p:nvSpPr>
            <p:cNvPr id="60" name="TextBox 22"/>
            <p:cNvSpPr txBox="1">
              <a:spLocks noChangeArrowheads="1"/>
            </p:cNvSpPr>
            <p:nvPr/>
          </p:nvSpPr>
          <p:spPr bwMode="auto">
            <a:xfrm>
              <a:off x="4139952" y="1702661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 dirty="0"/>
                <a:t>كيف</a:t>
              </a:r>
              <a:endParaRPr lang="he-IL" altLang="he-IL" sz="1800" dirty="0"/>
            </a:p>
          </p:txBody>
        </p:sp>
        <p:sp>
          <p:nvSpPr>
            <p:cNvPr id="61" name="TextBox 23"/>
            <p:cNvSpPr txBox="1">
              <a:spLocks noChangeArrowheads="1"/>
            </p:cNvSpPr>
            <p:nvPr/>
          </p:nvSpPr>
          <p:spPr bwMode="auto">
            <a:xfrm>
              <a:off x="3059832" y="1681673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/>
                <a:t>هل</a:t>
              </a:r>
              <a:endParaRPr lang="he-IL" altLang="he-IL" sz="1800"/>
            </a:p>
          </p:txBody>
        </p:sp>
      </p:grpSp>
      <p:grpSp>
        <p:nvGrpSpPr>
          <p:cNvPr id="62" name="קבוצה 15"/>
          <p:cNvGrpSpPr>
            <a:grpSpLocks/>
          </p:cNvGrpSpPr>
          <p:nvPr/>
        </p:nvGrpSpPr>
        <p:grpSpPr bwMode="auto">
          <a:xfrm>
            <a:off x="353697" y="3135125"/>
            <a:ext cx="3955909" cy="544513"/>
            <a:chOff x="2627784" y="1484784"/>
            <a:chExt cx="4658816" cy="770384"/>
          </a:xfrm>
        </p:grpSpPr>
        <p:sp>
          <p:nvSpPr>
            <p:cNvPr id="63" name="מלבן מעוגל 62"/>
            <p:cNvSpPr/>
            <p:nvPr/>
          </p:nvSpPr>
          <p:spPr>
            <a:xfrm>
              <a:off x="2627784" y="1484784"/>
              <a:ext cx="4658816" cy="77038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cxnSp>
          <p:nvCxnSpPr>
            <p:cNvPr id="64" name="מחבר ישר 63"/>
            <p:cNvCxnSpPr/>
            <p:nvPr/>
          </p:nvCxnSpPr>
          <p:spPr>
            <a:xfrm>
              <a:off x="6156421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מחבר ישר 64"/>
            <p:cNvCxnSpPr/>
            <p:nvPr/>
          </p:nvCxnSpPr>
          <p:spPr>
            <a:xfrm>
              <a:off x="3924634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מחבר ישר 65"/>
            <p:cNvCxnSpPr/>
            <p:nvPr/>
          </p:nvCxnSpPr>
          <p:spPr>
            <a:xfrm>
              <a:off x="4938937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20"/>
            <p:cNvSpPr txBox="1">
              <a:spLocks noChangeArrowheads="1"/>
            </p:cNvSpPr>
            <p:nvPr/>
          </p:nvSpPr>
          <p:spPr bwMode="auto">
            <a:xfrm>
              <a:off x="6444208" y="1700808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 dirty="0" smtClean="0"/>
                <a:t>هل </a:t>
              </a:r>
              <a:endParaRPr lang="he-IL" altLang="he-IL" sz="1800" dirty="0"/>
            </a:p>
          </p:txBody>
        </p:sp>
        <p:sp>
          <p:nvSpPr>
            <p:cNvPr id="68" name="TextBox 21"/>
            <p:cNvSpPr txBox="1">
              <a:spLocks noChangeArrowheads="1"/>
            </p:cNvSpPr>
            <p:nvPr/>
          </p:nvSpPr>
          <p:spPr bwMode="auto">
            <a:xfrm>
              <a:off x="5352231" y="1675393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 dirty="0" smtClean="0"/>
                <a:t>لماذا </a:t>
              </a:r>
              <a:endParaRPr lang="he-IL" altLang="he-IL" sz="1800" dirty="0"/>
            </a:p>
          </p:txBody>
        </p:sp>
        <p:sp>
          <p:nvSpPr>
            <p:cNvPr id="69" name="TextBox 22"/>
            <p:cNvSpPr txBox="1">
              <a:spLocks noChangeArrowheads="1"/>
            </p:cNvSpPr>
            <p:nvPr/>
          </p:nvSpPr>
          <p:spPr bwMode="auto">
            <a:xfrm>
              <a:off x="4139952" y="1702661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 dirty="0" smtClean="0"/>
                <a:t>متى </a:t>
              </a:r>
              <a:endParaRPr lang="he-IL" altLang="he-IL" sz="1800" dirty="0"/>
            </a:p>
          </p:txBody>
        </p:sp>
        <p:sp>
          <p:nvSpPr>
            <p:cNvPr id="70" name="TextBox 23"/>
            <p:cNvSpPr txBox="1">
              <a:spLocks noChangeArrowheads="1"/>
            </p:cNvSpPr>
            <p:nvPr/>
          </p:nvSpPr>
          <p:spPr bwMode="auto">
            <a:xfrm>
              <a:off x="3059832" y="1681673"/>
              <a:ext cx="648072" cy="522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ar-SA" altLang="he-IL" sz="1800" dirty="0" smtClean="0"/>
                <a:t>كم </a:t>
              </a:r>
              <a:endParaRPr lang="he-IL" altLang="he-IL" sz="1800" dirty="0"/>
            </a:p>
          </p:txBody>
        </p:sp>
      </p:grpSp>
      <p:grpSp>
        <p:nvGrpSpPr>
          <p:cNvPr id="71" name="קבוצה 33"/>
          <p:cNvGrpSpPr>
            <a:grpSpLocks/>
          </p:cNvGrpSpPr>
          <p:nvPr/>
        </p:nvGrpSpPr>
        <p:grpSpPr bwMode="auto">
          <a:xfrm>
            <a:off x="194550" y="1685032"/>
            <a:ext cx="4274204" cy="544512"/>
            <a:chOff x="2627784" y="1484784"/>
            <a:chExt cx="4658816" cy="770384"/>
          </a:xfrm>
        </p:grpSpPr>
        <p:sp>
          <p:nvSpPr>
            <p:cNvPr id="72" name="מלבן מעוגל 71"/>
            <p:cNvSpPr/>
            <p:nvPr/>
          </p:nvSpPr>
          <p:spPr>
            <a:xfrm>
              <a:off x="2627784" y="1484784"/>
              <a:ext cx="4658816" cy="770384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  <p:cxnSp>
          <p:nvCxnSpPr>
            <p:cNvPr id="73" name="מחבר ישר 72"/>
            <p:cNvCxnSpPr/>
            <p:nvPr/>
          </p:nvCxnSpPr>
          <p:spPr>
            <a:xfrm>
              <a:off x="6156035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מחבר ישר 73"/>
            <p:cNvCxnSpPr/>
            <p:nvPr/>
          </p:nvCxnSpPr>
          <p:spPr>
            <a:xfrm>
              <a:off x="3923487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מחבר ישר 74"/>
            <p:cNvCxnSpPr/>
            <p:nvPr/>
          </p:nvCxnSpPr>
          <p:spPr>
            <a:xfrm>
              <a:off x="4938138" y="1484784"/>
              <a:ext cx="0" cy="7703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29"/>
          <p:cNvSpPr txBox="1">
            <a:spLocks noChangeArrowheads="1"/>
          </p:cNvSpPr>
          <p:nvPr/>
        </p:nvSpPr>
        <p:spPr bwMode="auto">
          <a:xfrm>
            <a:off x="3635827" y="1768696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كيف</a:t>
            </a:r>
            <a:endParaRPr lang="he-IL" altLang="he-IL" sz="1800" dirty="0"/>
          </a:p>
        </p:txBody>
      </p:sp>
      <p:sp>
        <p:nvSpPr>
          <p:cNvPr id="77" name="TextBox 29"/>
          <p:cNvSpPr txBox="1">
            <a:spLocks noChangeArrowheads="1"/>
          </p:cNvSpPr>
          <p:nvPr/>
        </p:nvSpPr>
        <p:spPr bwMode="auto">
          <a:xfrm>
            <a:off x="2544255" y="1814010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لماذا </a:t>
            </a:r>
            <a:endParaRPr lang="he-IL" altLang="he-IL" sz="1800" dirty="0"/>
          </a:p>
        </p:txBody>
      </p:sp>
      <p:sp>
        <p:nvSpPr>
          <p:cNvPr id="78" name="TextBox 29"/>
          <p:cNvSpPr txBox="1">
            <a:spLocks noChangeArrowheads="1"/>
          </p:cNvSpPr>
          <p:nvPr/>
        </p:nvSpPr>
        <p:spPr bwMode="auto">
          <a:xfrm>
            <a:off x="1551700" y="1804151"/>
            <a:ext cx="6481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اين</a:t>
            </a:r>
            <a:endParaRPr lang="he-IL" altLang="he-IL" sz="1800" dirty="0"/>
          </a:p>
        </p:txBody>
      </p:sp>
      <p:sp>
        <p:nvSpPr>
          <p:cNvPr id="79" name="TextBox 21"/>
          <p:cNvSpPr txBox="1">
            <a:spLocks noChangeArrowheads="1"/>
          </p:cNvSpPr>
          <p:nvPr/>
        </p:nvSpPr>
        <p:spPr bwMode="auto">
          <a:xfrm>
            <a:off x="563010" y="1785975"/>
            <a:ext cx="5502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he-IL" sz="1800" dirty="0" smtClean="0"/>
              <a:t>ماذا</a:t>
            </a:r>
            <a:endParaRPr lang="he-IL" altLang="he-IL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53697" y="316687"/>
            <a:ext cx="20931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7473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135</Words>
  <Application>Microsoft Office PowerPoint</Application>
  <PresentationFormat>‫הצגה על המסך 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Hebrew</cp:lastModifiedBy>
  <cp:revision>1</cp:revision>
  <dcterms:created xsi:type="dcterms:W3CDTF">2020-05-12T05:25:36Z</dcterms:created>
  <dcterms:modified xsi:type="dcterms:W3CDTF">2020-05-12T05:56:39Z</dcterms:modified>
</cp:coreProperties>
</file>