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9A8F0-BEF9-46C4-AD62-0AC35AAD8377}" type="datetimeFigureOut">
              <a:rPr lang="he-IL" smtClean="0"/>
              <a:t>י"ג/ניסן/תש"פ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0170A-264E-45EC-96F0-C69037C99B5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9A8F0-BEF9-46C4-AD62-0AC35AAD8377}" type="datetimeFigureOut">
              <a:rPr lang="he-IL" smtClean="0"/>
              <a:t>י"ג/ניסן/תש"פ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0170A-264E-45EC-96F0-C69037C99B5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9A8F0-BEF9-46C4-AD62-0AC35AAD8377}" type="datetimeFigureOut">
              <a:rPr lang="he-IL" smtClean="0"/>
              <a:t>י"ג/ניסן/תש"פ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0170A-264E-45EC-96F0-C69037C99B5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9A8F0-BEF9-46C4-AD62-0AC35AAD8377}" type="datetimeFigureOut">
              <a:rPr lang="he-IL" smtClean="0"/>
              <a:t>י"ג/ניסן/תש"פ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0170A-264E-45EC-96F0-C69037C99B5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9A8F0-BEF9-46C4-AD62-0AC35AAD8377}" type="datetimeFigureOut">
              <a:rPr lang="he-IL" smtClean="0"/>
              <a:t>י"ג/ניסן/תש"פ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0170A-264E-45EC-96F0-C69037C99B5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9A8F0-BEF9-46C4-AD62-0AC35AAD8377}" type="datetimeFigureOut">
              <a:rPr lang="he-IL" smtClean="0"/>
              <a:t>י"ג/ניסן/תש"פ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0170A-264E-45EC-96F0-C69037C99B5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9A8F0-BEF9-46C4-AD62-0AC35AAD8377}" type="datetimeFigureOut">
              <a:rPr lang="he-IL" smtClean="0"/>
              <a:t>י"ג/ניסן/תש"פ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0170A-264E-45EC-96F0-C69037C99B5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9A8F0-BEF9-46C4-AD62-0AC35AAD8377}" type="datetimeFigureOut">
              <a:rPr lang="he-IL" smtClean="0"/>
              <a:t>י"ג/ניסן/תש"פ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0170A-264E-45EC-96F0-C69037C99B5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9A8F0-BEF9-46C4-AD62-0AC35AAD8377}" type="datetimeFigureOut">
              <a:rPr lang="he-IL" smtClean="0"/>
              <a:t>י"ג/ניסן/תש"פ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0170A-264E-45EC-96F0-C69037C99B5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9A8F0-BEF9-46C4-AD62-0AC35AAD8377}" type="datetimeFigureOut">
              <a:rPr lang="he-IL" smtClean="0"/>
              <a:t>י"ג/ניסן/תש"פ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0170A-264E-45EC-96F0-C69037C99B5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9A8F0-BEF9-46C4-AD62-0AC35AAD8377}" type="datetimeFigureOut">
              <a:rPr lang="he-IL" smtClean="0"/>
              <a:t>י"ג/ניסן/תש"פ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0170A-264E-45EC-96F0-C69037C99B5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9A8F0-BEF9-46C4-AD62-0AC35AAD8377}" type="datetimeFigureOut">
              <a:rPr lang="he-IL" smtClean="0"/>
              <a:t>י"ג/ניסן/תש"פ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0170A-264E-45EC-96F0-C69037C99B5E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31640" y="1521656"/>
            <a:ext cx="2484276" cy="44627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u="sng" dirty="0" smtClean="0"/>
              <a:t>قانونية جدول 3   </a:t>
            </a:r>
          </a:p>
          <a:p>
            <a:endParaRPr lang="ar-SA" sz="2400" dirty="0"/>
          </a:p>
          <a:p>
            <a:r>
              <a:rPr lang="ar-SA" sz="2400" dirty="0" smtClean="0"/>
              <a:t>عند الضرب في الرقم </a:t>
            </a:r>
            <a:r>
              <a:rPr lang="ar-SA" sz="2400" b="1" dirty="0" smtClean="0"/>
              <a:t>3</a:t>
            </a:r>
            <a:r>
              <a:rPr lang="ar-SA" sz="2400" dirty="0" smtClean="0"/>
              <a:t> نقوم بتكرار العدد </a:t>
            </a:r>
            <a:r>
              <a:rPr lang="ar-SA" sz="2400" b="1" dirty="0" smtClean="0"/>
              <a:t>3</a:t>
            </a:r>
            <a:r>
              <a:rPr lang="ar-SA" sz="2400" dirty="0" smtClean="0"/>
              <a:t> مرات أي مضاعفته </a:t>
            </a:r>
            <a:r>
              <a:rPr lang="ar-SA" sz="2400" b="1" dirty="0" smtClean="0"/>
              <a:t>3</a:t>
            </a:r>
            <a:r>
              <a:rPr lang="ar-SA" sz="2400" dirty="0" smtClean="0"/>
              <a:t> مرات فمثلا </a:t>
            </a:r>
          </a:p>
          <a:p>
            <a:r>
              <a:rPr lang="ar-SA" sz="2400" dirty="0" smtClean="0"/>
              <a:t>التمرين : </a:t>
            </a:r>
            <a:r>
              <a:rPr lang="en-US" sz="2800" b="1" dirty="0" smtClean="0"/>
              <a:t>3x2</a:t>
            </a:r>
            <a:r>
              <a:rPr lang="en-US" sz="2400" dirty="0" smtClean="0"/>
              <a:t>  </a:t>
            </a:r>
            <a:r>
              <a:rPr lang="ar-SA" sz="2400" dirty="0" smtClean="0"/>
              <a:t> نكرر الرقم </a:t>
            </a:r>
            <a:r>
              <a:rPr lang="ar-SA" sz="2800" b="1" dirty="0" smtClean="0"/>
              <a:t>2</a:t>
            </a:r>
            <a:r>
              <a:rPr lang="ar-SA" sz="2400" dirty="0" smtClean="0"/>
              <a:t>  -    </a:t>
            </a:r>
            <a:r>
              <a:rPr lang="ar-SA" sz="2800" b="1" dirty="0" smtClean="0"/>
              <a:t>3</a:t>
            </a:r>
            <a:r>
              <a:rPr lang="ar-SA" sz="2400" dirty="0" smtClean="0"/>
              <a:t> مرات  او قد نكرر رقم </a:t>
            </a:r>
            <a:r>
              <a:rPr lang="ar-SA" sz="2800" b="1" dirty="0" smtClean="0"/>
              <a:t>3</a:t>
            </a:r>
            <a:r>
              <a:rPr lang="ar-SA" sz="2400" dirty="0" smtClean="0"/>
              <a:t> مرتان وبهذا نعتمد على قانون التبادل  </a:t>
            </a:r>
            <a:endParaRPr lang="ar-SA" sz="2400" dirty="0"/>
          </a:p>
        </p:txBody>
      </p:sp>
      <p:sp>
        <p:nvSpPr>
          <p:cNvPr id="6" name="אליפסה 5"/>
          <p:cNvSpPr/>
          <p:nvPr/>
        </p:nvSpPr>
        <p:spPr>
          <a:xfrm>
            <a:off x="395536" y="160152"/>
            <a:ext cx="4176464" cy="655272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TextBox 7"/>
          <p:cNvSpPr txBox="1"/>
          <p:nvPr/>
        </p:nvSpPr>
        <p:spPr>
          <a:xfrm>
            <a:off x="1241630" y="1399839"/>
            <a:ext cx="2682298" cy="44627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u="sng" dirty="0" smtClean="0"/>
              <a:t>قانونية جدول 10   </a:t>
            </a:r>
          </a:p>
          <a:p>
            <a:endParaRPr lang="ar-SA" sz="2400" dirty="0"/>
          </a:p>
          <a:p>
            <a:r>
              <a:rPr lang="ar-SA" sz="2400" dirty="0" smtClean="0"/>
              <a:t>عند الضرب في الرقم </a:t>
            </a:r>
            <a:r>
              <a:rPr lang="ar-SA" sz="2400" b="1" dirty="0" smtClean="0"/>
              <a:t>10</a:t>
            </a:r>
            <a:r>
              <a:rPr lang="ar-SA" sz="2400" dirty="0" smtClean="0"/>
              <a:t> نقوم بتكرار العدد10مرات أي مضاعفته </a:t>
            </a:r>
            <a:r>
              <a:rPr lang="ar-SA" sz="2400" b="1" dirty="0" smtClean="0"/>
              <a:t>10</a:t>
            </a:r>
            <a:r>
              <a:rPr lang="ar-SA" sz="2400" dirty="0" smtClean="0"/>
              <a:t> مرات فمثلا </a:t>
            </a:r>
          </a:p>
          <a:p>
            <a:r>
              <a:rPr lang="ar-SA" sz="2400" dirty="0" smtClean="0"/>
              <a:t>التمرين : </a:t>
            </a:r>
            <a:r>
              <a:rPr lang="en-US" sz="2800" b="1" dirty="0" smtClean="0"/>
              <a:t>10x2</a:t>
            </a:r>
            <a:r>
              <a:rPr lang="en-US" sz="2400" dirty="0" smtClean="0"/>
              <a:t>  </a:t>
            </a:r>
            <a:r>
              <a:rPr lang="ar-SA" sz="2400" dirty="0" smtClean="0"/>
              <a:t> نكرر الرقم </a:t>
            </a:r>
            <a:r>
              <a:rPr lang="ar-SA" sz="2800" b="1" dirty="0" smtClean="0"/>
              <a:t>2</a:t>
            </a:r>
            <a:r>
              <a:rPr lang="ar-SA" sz="2400" dirty="0" smtClean="0"/>
              <a:t>  -    </a:t>
            </a:r>
            <a:r>
              <a:rPr lang="ar-SA" sz="2800" b="1" dirty="0" smtClean="0"/>
              <a:t>10</a:t>
            </a:r>
            <a:r>
              <a:rPr lang="ar-SA" sz="2400" dirty="0" smtClean="0"/>
              <a:t> مرات  او قد نكرر رقم </a:t>
            </a:r>
            <a:r>
              <a:rPr lang="ar-SA" sz="2800" b="1" dirty="0" smtClean="0"/>
              <a:t>10</a:t>
            </a:r>
            <a:r>
              <a:rPr lang="ar-SA" sz="2400" dirty="0" smtClean="0"/>
              <a:t> مرتان وبهذا نعتمد على قانون التبادل  </a:t>
            </a:r>
            <a:endParaRPr lang="ar-SA" sz="2400" dirty="0"/>
          </a:p>
        </p:txBody>
      </p:sp>
      <p:sp>
        <p:nvSpPr>
          <p:cNvPr id="7170" name="AutoShape 2" descr="جدول ضرب 10 | الرياضيات اوراق عمل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7172" name="AutoShape 4" descr="جدول ضرب 10 | الرياضيات اوراق عمل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7176" name="Picture 8" descr="لبيب و لبيبة: بطاقات جدول الضرب من 1 إلى 10 لحيوانات المزرعة و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571480"/>
            <a:ext cx="4159091" cy="554352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8523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2800" dirty="0" smtClean="0"/>
              <a:t>خاصية جدول 10 </a:t>
            </a:r>
            <a:endParaRPr lang="he-IL" sz="2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4330824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SA" sz="1800" b="1" dirty="0" smtClean="0"/>
              <a:t>جد حاصل الضرب للتمارين التالية حسب قانونية جدول 10: </a:t>
            </a:r>
          </a:p>
          <a:p>
            <a:pPr marL="0" indent="0" algn="l">
              <a:buNone/>
            </a:pPr>
            <a:r>
              <a:rPr lang="ar-SA" sz="1800" b="1" dirty="0" smtClean="0"/>
              <a:t>           </a:t>
            </a:r>
            <a:r>
              <a:rPr lang="en-US" sz="1800" b="1" dirty="0" smtClean="0"/>
              <a:t>4x--- = 40</a:t>
            </a:r>
          </a:p>
          <a:p>
            <a:pPr marL="0" indent="0" algn="l">
              <a:buNone/>
            </a:pPr>
            <a:r>
              <a:rPr lang="ar-SA" sz="1800" b="1" dirty="0" smtClean="0"/>
              <a:t>    </a:t>
            </a:r>
            <a:endParaRPr lang="en-US" sz="1800" b="1" dirty="0"/>
          </a:p>
          <a:p>
            <a:pPr marL="0" indent="0" algn="l">
              <a:buNone/>
            </a:pPr>
            <a:r>
              <a:rPr lang="en-US" sz="1800" b="1" dirty="0" smtClean="0"/>
              <a:t>----x10 = 90</a:t>
            </a:r>
          </a:p>
          <a:p>
            <a:pPr marL="0" indent="0" algn="l">
              <a:buNone/>
            </a:pPr>
            <a:endParaRPr lang="en-US" sz="1800" b="1" dirty="0"/>
          </a:p>
          <a:p>
            <a:pPr marL="0" indent="0" algn="l">
              <a:buNone/>
            </a:pPr>
            <a:r>
              <a:rPr lang="en-US" sz="1800" b="1" dirty="0" smtClean="0"/>
              <a:t>----x--- = 50</a:t>
            </a:r>
          </a:p>
          <a:p>
            <a:pPr marL="0" indent="0" algn="l">
              <a:buNone/>
            </a:pPr>
            <a:endParaRPr lang="en-US" sz="1800" b="1" dirty="0"/>
          </a:p>
          <a:p>
            <a:pPr marL="0" indent="0" algn="l">
              <a:buNone/>
            </a:pPr>
            <a:r>
              <a:rPr lang="en-US" sz="1800" b="1" dirty="0" smtClean="0"/>
              <a:t>---x10 =10</a:t>
            </a:r>
          </a:p>
          <a:p>
            <a:pPr marL="0" indent="0" algn="l">
              <a:buNone/>
            </a:pPr>
            <a:endParaRPr lang="en-US" sz="1800" b="1" dirty="0"/>
          </a:p>
          <a:p>
            <a:pPr marL="0" indent="0" algn="l">
              <a:buNone/>
            </a:pPr>
            <a:r>
              <a:rPr lang="en-US" sz="1800" b="1" dirty="0" smtClean="0"/>
              <a:t>10x--- = 90</a:t>
            </a:r>
          </a:p>
          <a:p>
            <a:pPr marL="0" indent="0" algn="l">
              <a:buNone/>
            </a:pPr>
            <a:endParaRPr lang="en-US" sz="1800" b="1" dirty="0"/>
          </a:p>
          <a:p>
            <a:pPr marL="0" indent="0" algn="l">
              <a:buNone/>
            </a:pPr>
            <a:r>
              <a:rPr lang="en-US" sz="1800" b="1" dirty="0" smtClean="0"/>
              <a:t>----x---- = 60</a:t>
            </a:r>
          </a:p>
          <a:p>
            <a:pPr marL="0" indent="0" algn="l">
              <a:buNone/>
            </a:pPr>
            <a:endParaRPr lang="en-US" sz="1800" b="1" dirty="0"/>
          </a:p>
          <a:p>
            <a:pPr marL="0" indent="0" algn="l">
              <a:buNone/>
            </a:pPr>
            <a:r>
              <a:rPr lang="en-US" sz="1800" b="1" dirty="0" smtClean="0"/>
              <a:t>0x--- = 0</a:t>
            </a:r>
          </a:p>
        </p:txBody>
      </p:sp>
      <p:sp>
        <p:nvSpPr>
          <p:cNvPr id="4" name="מלבן 3"/>
          <p:cNvSpPr/>
          <p:nvPr/>
        </p:nvSpPr>
        <p:spPr>
          <a:xfrm>
            <a:off x="3344183" y="2636912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ar-SA" b="1" dirty="0"/>
              <a:t> </a:t>
            </a:r>
            <a:r>
              <a:rPr lang="en-US" b="1" dirty="0" smtClean="0"/>
              <a:t>--- x ---= 20</a:t>
            </a:r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---x---- = 30</a:t>
            </a:r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----x---- </a:t>
            </a:r>
            <a:r>
              <a:rPr lang="en-US" b="1" dirty="0"/>
              <a:t>= </a:t>
            </a:r>
            <a:r>
              <a:rPr lang="en-US" b="1" dirty="0" smtClean="0"/>
              <a:t>0</a:t>
            </a:r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10x--- </a:t>
            </a:r>
            <a:r>
              <a:rPr lang="en-US" b="1" dirty="0"/>
              <a:t>= </a:t>
            </a:r>
            <a:r>
              <a:rPr lang="en-US" b="1" dirty="0" smtClean="0"/>
              <a:t>30</a:t>
            </a:r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6x --- </a:t>
            </a:r>
            <a:r>
              <a:rPr lang="en-US" b="1" dirty="0"/>
              <a:t>= -----</a:t>
            </a:r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7x---= </a:t>
            </a:r>
            <a:r>
              <a:rPr lang="en-US" b="1" dirty="0"/>
              <a:t>-----</a:t>
            </a:r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8x---- </a:t>
            </a:r>
            <a:r>
              <a:rPr lang="en-US" b="1" dirty="0"/>
              <a:t>= </a:t>
            </a:r>
            <a:r>
              <a:rPr lang="en-US" b="1" dirty="0" smtClean="0"/>
              <a:t>80</a:t>
            </a:r>
            <a:endParaRPr lang="he-IL" dirty="0"/>
          </a:p>
        </p:txBody>
      </p:sp>
      <p:sp>
        <p:nvSpPr>
          <p:cNvPr id="5" name="מלבן 4"/>
          <p:cNvSpPr/>
          <p:nvPr/>
        </p:nvSpPr>
        <p:spPr>
          <a:xfrm>
            <a:off x="6516216" y="908720"/>
            <a:ext cx="1944216" cy="511256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dirty="0" smtClean="0"/>
              <a:t>0</a:t>
            </a:r>
            <a:endParaRPr lang="ar-SA" sz="2800" dirty="0"/>
          </a:p>
          <a:p>
            <a:pPr algn="ctr"/>
            <a:r>
              <a:rPr lang="ar-SA" sz="2800" dirty="0" smtClean="0"/>
              <a:t>-------</a:t>
            </a:r>
            <a:endParaRPr lang="ar-SA" sz="2800" dirty="0"/>
          </a:p>
          <a:p>
            <a:pPr algn="ctr"/>
            <a:r>
              <a:rPr lang="ar-SA" sz="2800" dirty="0" smtClean="0"/>
              <a:t>--------</a:t>
            </a:r>
          </a:p>
          <a:p>
            <a:pPr algn="ctr"/>
            <a:r>
              <a:rPr lang="ar-SA" sz="2800" dirty="0" smtClean="0"/>
              <a:t>30</a:t>
            </a:r>
            <a:endParaRPr lang="ar-SA" sz="2800" dirty="0"/>
          </a:p>
          <a:p>
            <a:pPr algn="ctr"/>
            <a:r>
              <a:rPr lang="ar-SA" sz="2800" dirty="0" smtClean="0"/>
              <a:t>--------</a:t>
            </a:r>
          </a:p>
          <a:p>
            <a:pPr algn="ctr"/>
            <a:r>
              <a:rPr lang="ar-SA" sz="2800" dirty="0"/>
              <a:t>5</a:t>
            </a:r>
            <a:r>
              <a:rPr lang="ar-SA" sz="2800" dirty="0" smtClean="0"/>
              <a:t>0</a:t>
            </a:r>
          </a:p>
          <a:p>
            <a:pPr algn="ctr"/>
            <a:r>
              <a:rPr lang="ar-SA" sz="2800" dirty="0" smtClean="0"/>
              <a:t>-------</a:t>
            </a:r>
          </a:p>
          <a:p>
            <a:pPr algn="ctr"/>
            <a:r>
              <a:rPr lang="ar-SA" sz="2800" dirty="0" smtClean="0"/>
              <a:t>-------</a:t>
            </a:r>
          </a:p>
          <a:p>
            <a:pPr algn="ctr"/>
            <a:r>
              <a:rPr lang="ar-SA" sz="2800" dirty="0" smtClean="0"/>
              <a:t>80</a:t>
            </a:r>
          </a:p>
          <a:p>
            <a:pPr algn="ctr"/>
            <a:r>
              <a:rPr lang="ar-SA" sz="2800" dirty="0" smtClean="0"/>
              <a:t>-------</a:t>
            </a:r>
          </a:p>
          <a:p>
            <a:pPr algn="ctr"/>
            <a:r>
              <a:rPr lang="ar-SA" sz="2800" dirty="0" smtClean="0"/>
              <a:t>100 </a:t>
            </a:r>
            <a:endParaRPr lang="ar-SA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6588224" y="370123"/>
            <a:ext cx="187220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مضاعفات جدول 10</a:t>
            </a:r>
            <a:endParaRPr lang="he-IL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27584" y="445314"/>
            <a:ext cx="43204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1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6703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indent="0">
              <a:buNone/>
            </a:pPr>
            <a:r>
              <a:rPr lang="ar-SA" dirty="0" smtClean="0"/>
              <a:t>جد حاصل الضرب  والعامل المجهول </a:t>
            </a:r>
            <a:r>
              <a:rPr lang="ar-SA" dirty="0" err="1" smtClean="0"/>
              <a:t>باكمال</a:t>
            </a:r>
            <a:r>
              <a:rPr lang="ar-SA" dirty="0" smtClean="0"/>
              <a:t> الجدول التالي : </a:t>
            </a:r>
          </a:p>
          <a:p>
            <a:pPr marL="0" indent="0">
              <a:buNone/>
            </a:pPr>
            <a:endParaRPr lang="he-IL" dirty="0"/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1992124"/>
              </p:ext>
            </p:extLst>
          </p:nvPr>
        </p:nvGraphicFramePr>
        <p:xfrm>
          <a:off x="395536" y="1124744"/>
          <a:ext cx="4176464" cy="2331247"/>
        </p:xfrm>
        <a:graphic>
          <a:graphicData uri="http://schemas.openxmlformats.org/drawingml/2006/table">
            <a:tbl>
              <a:tblPr rtl="1" firstRow="1" bandRow="1">
                <a:tableStyleId>{616DA210-FB5B-4158-B5E0-FEB733F419BA}</a:tableStyleId>
              </a:tblPr>
              <a:tblGrid>
                <a:gridCol w="8262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4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52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52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52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73697"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dirty="0" smtClean="0"/>
                        <a:t>  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baseline="0" dirty="0" smtClean="0"/>
                        <a:t>   8 </a:t>
                      </a:r>
                      <a:endParaRPr lang="ar-SA" sz="2400" b="1" dirty="0" smtClean="0"/>
                    </a:p>
                    <a:p>
                      <a:pPr rtl="1"/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baseline="0" dirty="0" smtClean="0"/>
                        <a:t>   </a:t>
                      </a:r>
                      <a:r>
                        <a:rPr lang="en-US" sz="2400" b="1" baseline="0" dirty="0" smtClean="0"/>
                        <a:t>5</a:t>
                      </a:r>
                      <a:r>
                        <a:rPr lang="ar-SA" sz="2400" b="1" dirty="0" smtClean="0"/>
                        <a:t>  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dirty="0" smtClean="0"/>
                        <a:t>   </a:t>
                      </a:r>
                      <a:r>
                        <a:rPr lang="en-US" sz="2400" b="1" dirty="0" smtClean="0"/>
                        <a:t>---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baseline="0" dirty="0" smtClean="0"/>
                        <a:t> </a:t>
                      </a:r>
                      <a:endParaRPr lang="en-US" sz="1000" baseline="0" dirty="0" smtClean="0"/>
                    </a:p>
                    <a:p>
                      <a:pPr rtl="1"/>
                      <a:endParaRPr lang="en-US" sz="1000" baseline="0" dirty="0" smtClean="0"/>
                    </a:p>
                    <a:p>
                      <a:pPr rtl="1"/>
                      <a:r>
                        <a:rPr lang="en-US" sz="1000" baseline="0" dirty="0" smtClean="0"/>
                        <a:t> </a:t>
                      </a:r>
                      <a:r>
                        <a:rPr lang="en-US" sz="3600" baseline="0" dirty="0" smtClean="0"/>
                        <a:t>x</a:t>
                      </a:r>
                      <a:endParaRPr lang="ar-SA" sz="3600" baseline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2527">
                <a:tc>
                  <a:txBody>
                    <a:bodyPr/>
                    <a:lstStyle/>
                    <a:p>
                      <a:pPr rtl="1"/>
                      <a:r>
                        <a:rPr lang="ar-SA" sz="2800" dirty="0" smtClean="0"/>
                        <a:t>40</a:t>
                      </a:r>
                      <a:endParaRPr lang="he-IL" sz="2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-------</a:t>
                      </a:r>
                      <a:endParaRPr lang="he-I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------</a:t>
                      </a:r>
                      <a:endParaRPr lang="he-I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3200" b="1" baseline="0" dirty="0" smtClean="0"/>
                        <a:t>90</a:t>
                      </a:r>
                      <a:endParaRPr lang="en-US" sz="3200" b="1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b="1" dirty="0" smtClean="0"/>
                    </a:p>
                    <a:p>
                      <a:pPr rtl="1"/>
                      <a:r>
                        <a:rPr lang="ar-SA" b="1" dirty="0" smtClean="0"/>
                        <a:t>--------</a:t>
                      </a:r>
                      <a:endParaRPr lang="en-US" b="1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974646"/>
              </p:ext>
            </p:extLst>
          </p:nvPr>
        </p:nvGraphicFramePr>
        <p:xfrm>
          <a:off x="251520" y="3789040"/>
          <a:ext cx="3870430" cy="2063895"/>
        </p:xfrm>
        <a:graphic>
          <a:graphicData uri="http://schemas.openxmlformats.org/drawingml/2006/table">
            <a:tbl>
              <a:tblPr rtl="1" firstRow="1" bandRow="1">
                <a:tableStyleId>{616DA210-FB5B-4158-B5E0-FEB733F419BA}</a:tableStyleId>
              </a:tblPr>
              <a:tblGrid>
                <a:gridCol w="765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24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40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40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40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66619"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dirty="0" smtClean="0"/>
                        <a:t> 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baseline="0" dirty="0" smtClean="0"/>
                        <a:t>   </a:t>
                      </a:r>
                      <a:r>
                        <a:rPr lang="en-US" sz="2400" b="1" baseline="0" dirty="0" smtClean="0"/>
                        <a:t>---</a:t>
                      </a:r>
                      <a:r>
                        <a:rPr lang="ar-SA" sz="2400" b="1" baseline="0" dirty="0" smtClean="0"/>
                        <a:t> </a:t>
                      </a:r>
                      <a:endParaRPr lang="ar-SA" sz="2400" b="1" dirty="0" smtClean="0"/>
                    </a:p>
                    <a:p>
                      <a:pPr rtl="1"/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baseline="0" dirty="0" smtClean="0"/>
                        <a:t>   2</a:t>
                      </a:r>
                      <a:r>
                        <a:rPr lang="ar-SA" sz="2400" b="1" dirty="0" smtClean="0"/>
                        <a:t>  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dirty="0" smtClean="0"/>
                        <a:t>  </a:t>
                      </a:r>
                      <a:r>
                        <a:rPr lang="en-US" sz="2400" b="1" dirty="0" smtClean="0"/>
                        <a:t>5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baseline="0" dirty="0" smtClean="0"/>
                        <a:t> </a:t>
                      </a:r>
                      <a:endParaRPr lang="en-US" sz="1000" baseline="0" dirty="0" smtClean="0"/>
                    </a:p>
                    <a:p>
                      <a:pPr rtl="1"/>
                      <a:endParaRPr lang="en-US" sz="1000" baseline="0" dirty="0" smtClean="0"/>
                    </a:p>
                    <a:p>
                      <a:pPr rtl="1"/>
                      <a:r>
                        <a:rPr lang="en-US" sz="1000" baseline="0" dirty="0" smtClean="0"/>
                        <a:t> </a:t>
                      </a:r>
                      <a:r>
                        <a:rPr lang="en-US" sz="3600" baseline="0" dirty="0" smtClean="0"/>
                        <a:t>x</a:t>
                      </a:r>
                      <a:endParaRPr lang="ar-SA" sz="3600" baseline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5175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en-US" dirty="0" smtClean="0"/>
                    </a:p>
                    <a:p>
                      <a:pPr rtl="1"/>
                      <a:r>
                        <a:rPr lang="ar-SA" sz="2800" b="1" dirty="0" smtClean="0"/>
                        <a:t>10</a:t>
                      </a:r>
                      <a:endParaRPr lang="he-IL" sz="28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en-US" dirty="0" smtClean="0"/>
                    </a:p>
                    <a:p>
                      <a:pPr rtl="1"/>
                      <a:r>
                        <a:rPr lang="ar-SA" sz="3200" b="1" baseline="0" dirty="0" smtClean="0"/>
                        <a:t>10</a:t>
                      </a:r>
                      <a:endParaRPr lang="en-US" sz="4000" b="1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571177"/>
              </p:ext>
            </p:extLst>
          </p:nvPr>
        </p:nvGraphicFramePr>
        <p:xfrm>
          <a:off x="4932040" y="1052736"/>
          <a:ext cx="3870430" cy="2063895"/>
        </p:xfrm>
        <a:graphic>
          <a:graphicData uri="http://schemas.openxmlformats.org/drawingml/2006/table">
            <a:tbl>
              <a:tblPr rtl="1" firstRow="1" bandRow="1">
                <a:tableStyleId>{616DA210-FB5B-4158-B5E0-FEB733F419BA}</a:tableStyleId>
              </a:tblPr>
              <a:tblGrid>
                <a:gridCol w="765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24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40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40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40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66619"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dirty="0" smtClean="0"/>
                        <a:t>  ----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baseline="0" dirty="0" smtClean="0"/>
                        <a:t>   8</a:t>
                      </a:r>
                      <a:endParaRPr lang="ar-SA" sz="2400" b="1" dirty="0" smtClean="0"/>
                    </a:p>
                    <a:p>
                      <a:pPr rtl="1"/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baseline="0" dirty="0" smtClean="0"/>
                        <a:t>  9</a:t>
                      </a:r>
                      <a:r>
                        <a:rPr lang="ar-SA" sz="2400" b="1" dirty="0" smtClean="0"/>
                        <a:t> 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dirty="0" smtClean="0"/>
                        <a:t>  6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baseline="0" dirty="0" smtClean="0"/>
                        <a:t> </a:t>
                      </a:r>
                      <a:endParaRPr lang="en-US" sz="1000" baseline="0" dirty="0" smtClean="0"/>
                    </a:p>
                    <a:p>
                      <a:pPr rtl="1"/>
                      <a:endParaRPr lang="en-US" sz="1000" baseline="0" dirty="0" smtClean="0"/>
                    </a:p>
                    <a:p>
                      <a:pPr rtl="1"/>
                      <a:r>
                        <a:rPr lang="en-US" sz="1000" baseline="0" dirty="0" smtClean="0"/>
                        <a:t> </a:t>
                      </a:r>
                      <a:r>
                        <a:rPr lang="en-US" sz="3600" baseline="0" dirty="0" smtClean="0"/>
                        <a:t>x</a:t>
                      </a:r>
                      <a:endParaRPr lang="ar-SA" sz="3600" baseline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5175">
                <a:tc>
                  <a:txBody>
                    <a:bodyPr/>
                    <a:lstStyle/>
                    <a:p>
                      <a:pPr rtl="1"/>
                      <a:r>
                        <a:rPr lang="ar-SA" sz="2800" b="1" dirty="0" smtClean="0"/>
                        <a:t>70</a:t>
                      </a:r>
                      <a:endParaRPr lang="he-IL" sz="28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800" b="1" dirty="0" smtClean="0"/>
                        <a:t>80</a:t>
                      </a:r>
                      <a:endParaRPr lang="ar-SA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4000" b="1" dirty="0" smtClean="0"/>
                        <a:t>10</a:t>
                      </a:r>
                      <a:endParaRPr lang="en-US" sz="4800" b="1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621558"/>
              </p:ext>
            </p:extLst>
          </p:nvPr>
        </p:nvGraphicFramePr>
        <p:xfrm>
          <a:off x="4932040" y="3717032"/>
          <a:ext cx="3870430" cy="2160240"/>
        </p:xfrm>
        <a:graphic>
          <a:graphicData uri="http://schemas.openxmlformats.org/drawingml/2006/table">
            <a:tbl>
              <a:tblPr rtl="1" firstRow="1" bandRow="1">
                <a:tableStyleId>{616DA210-FB5B-4158-B5E0-FEB733F419BA}</a:tableStyleId>
              </a:tblPr>
              <a:tblGrid>
                <a:gridCol w="765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24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40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40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40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66619"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dirty="0" smtClean="0"/>
                        <a:t> 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baseline="0" dirty="0" smtClean="0"/>
                        <a:t>   </a:t>
                      </a:r>
                      <a:r>
                        <a:rPr lang="en-US" sz="2400" b="1" baseline="0" dirty="0" smtClean="0"/>
                        <a:t>---</a:t>
                      </a:r>
                      <a:r>
                        <a:rPr lang="ar-SA" sz="2400" b="1" baseline="0" dirty="0" smtClean="0"/>
                        <a:t> </a:t>
                      </a:r>
                      <a:endParaRPr lang="ar-SA" sz="2400" b="1" dirty="0" smtClean="0"/>
                    </a:p>
                    <a:p>
                      <a:pPr rtl="1"/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baseline="0" dirty="0" smtClean="0"/>
                        <a:t>   </a:t>
                      </a:r>
                      <a:r>
                        <a:rPr lang="en-US" sz="2400" b="1" baseline="0" dirty="0" smtClean="0"/>
                        <a:t>4</a:t>
                      </a:r>
                      <a:r>
                        <a:rPr lang="ar-SA" sz="2400" b="1" dirty="0" smtClean="0"/>
                        <a:t>  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dirty="0" smtClean="0"/>
                        <a:t>  </a:t>
                      </a:r>
                      <a:r>
                        <a:rPr lang="en-US" sz="2400" b="1" dirty="0" smtClean="0"/>
                        <a:t>0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baseline="0" dirty="0" smtClean="0"/>
                        <a:t> </a:t>
                      </a:r>
                      <a:endParaRPr lang="en-US" sz="1000" baseline="0" dirty="0" smtClean="0"/>
                    </a:p>
                    <a:p>
                      <a:pPr rtl="1"/>
                      <a:endParaRPr lang="en-US" sz="1000" baseline="0" dirty="0" smtClean="0"/>
                    </a:p>
                    <a:p>
                      <a:pPr rtl="1"/>
                      <a:r>
                        <a:rPr lang="en-US" sz="1000" baseline="0" dirty="0" smtClean="0"/>
                        <a:t> </a:t>
                      </a:r>
                      <a:r>
                        <a:rPr lang="en-US" sz="3600" baseline="0" dirty="0" smtClean="0"/>
                        <a:t>x</a:t>
                      </a:r>
                      <a:endParaRPr lang="ar-SA" sz="3600" baseline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1520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en-US" dirty="0" smtClean="0"/>
                    </a:p>
                    <a:p>
                      <a:pPr rtl="1"/>
                      <a:r>
                        <a:rPr lang="ar-SA" sz="2800" b="1" dirty="0" smtClean="0"/>
                        <a:t>60</a:t>
                      </a:r>
                      <a:endParaRPr lang="he-IL" sz="28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en-US" dirty="0" smtClean="0"/>
                    </a:p>
                    <a:p>
                      <a:pPr rtl="1"/>
                      <a:r>
                        <a:rPr lang="ar-SA" sz="3200" b="1" baseline="0" dirty="0" smtClean="0"/>
                        <a:t>10</a:t>
                      </a:r>
                      <a:endParaRPr lang="en-US" sz="4000" b="1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316416" y="0"/>
            <a:ext cx="43204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1</a:t>
            </a:r>
            <a:endParaRPr lang="he-IL" dirty="0"/>
          </a:p>
        </p:txBody>
      </p:sp>
      <p:sp>
        <p:nvSpPr>
          <p:cNvPr id="8" name="TextBox 7"/>
          <p:cNvSpPr txBox="1"/>
          <p:nvPr/>
        </p:nvSpPr>
        <p:spPr>
          <a:xfrm>
            <a:off x="467544" y="369332"/>
            <a:ext cx="36004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1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4857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1800" dirty="0" smtClean="0"/>
              <a:t>خاصية جدول 10</a:t>
            </a:r>
            <a:endParaRPr lang="he-IL" sz="1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2237" y="1554066"/>
            <a:ext cx="3970784" cy="262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SA" sz="1800" b="1" dirty="0" smtClean="0"/>
              <a:t>جد حاصل الضرب للتمارين التالية حسب قانونية جدول 6: </a:t>
            </a:r>
          </a:p>
          <a:p>
            <a:pPr marL="0" indent="0" algn="l">
              <a:buNone/>
            </a:pPr>
            <a:endParaRPr lang="ar-SA" sz="1800" b="1" dirty="0" smtClean="0"/>
          </a:p>
          <a:p>
            <a:pPr marL="0" indent="0" algn="l">
              <a:buNone/>
            </a:pPr>
            <a:r>
              <a:rPr lang="ar-SA" sz="1800" b="1" dirty="0" smtClean="0"/>
              <a:t> </a:t>
            </a:r>
            <a:r>
              <a:rPr lang="en-US" sz="2000" b="1" dirty="0" smtClean="0"/>
              <a:t>10x</a:t>
            </a:r>
            <a:r>
              <a:rPr lang="en-US" sz="1800" b="1" dirty="0" smtClean="0"/>
              <a:t> </a:t>
            </a:r>
            <a:r>
              <a:rPr lang="ar-SA" sz="1800" b="1" dirty="0" smtClean="0"/>
              <a:t>           </a:t>
            </a:r>
            <a:endParaRPr lang="en-US" sz="1800" b="1" dirty="0" smtClean="0"/>
          </a:p>
        </p:txBody>
      </p:sp>
      <p:cxnSp>
        <p:nvCxnSpPr>
          <p:cNvPr id="17" name="מחבר חץ ישר 16"/>
          <p:cNvCxnSpPr/>
          <p:nvPr/>
        </p:nvCxnSpPr>
        <p:spPr>
          <a:xfrm flipV="1">
            <a:off x="899592" y="2456892"/>
            <a:ext cx="504056" cy="2520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508012" y="2286533"/>
            <a:ext cx="7597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---- 1      </a:t>
            </a:r>
            <a:endParaRPr lang="he-IL" dirty="0"/>
          </a:p>
        </p:txBody>
      </p:sp>
      <p:cxnSp>
        <p:nvCxnSpPr>
          <p:cNvPr id="21" name="מחבר חץ ישר 20"/>
          <p:cNvCxnSpPr/>
          <p:nvPr/>
        </p:nvCxnSpPr>
        <p:spPr>
          <a:xfrm>
            <a:off x="928689" y="2804076"/>
            <a:ext cx="594723" cy="1208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577896" y="2740278"/>
            <a:ext cx="97787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50= ---      </a:t>
            </a:r>
            <a:endParaRPr lang="he-IL" dirty="0"/>
          </a:p>
        </p:txBody>
      </p:sp>
      <p:cxnSp>
        <p:nvCxnSpPr>
          <p:cNvPr id="25" name="מחבר חץ ישר 24"/>
          <p:cNvCxnSpPr/>
          <p:nvPr/>
        </p:nvCxnSpPr>
        <p:spPr>
          <a:xfrm>
            <a:off x="918821" y="2945174"/>
            <a:ext cx="484827" cy="4506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508012" y="3262010"/>
            <a:ext cx="7597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---- 7      </a:t>
            </a:r>
            <a:endParaRPr lang="he-IL" dirty="0"/>
          </a:p>
        </p:txBody>
      </p:sp>
      <p:sp>
        <p:nvSpPr>
          <p:cNvPr id="28" name="عنصر نائب للمحتوى 2"/>
          <p:cNvSpPr txBox="1">
            <a:spLocks/>
          </p:cNvSpPr>
          <p:nvPr/>
        </p:nvSpPr>
        <p:spPr>
          <a:xfrm>
            <a:off x="352237" y="3932939"/>
            <a:ext cx="3970784" cy="262088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Font typeface="Arial" panose="020B0604020202020204" pitchFamily="34" charset="0"/>
              <a:buNone/>
            </a:pPr>
            <a:endParaRPr lang="ar-SA" sz="1800" b="1" dirty="0" smtClean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ar-SA" sz="1800" b="1" dirty="0" smtClean="0"/>
              <a:t> </a:t>
            </a:r>
            <a:r>
              <a:rPr lang="en-US" sz="2000" b="1" dirty="0" smtClean="0"/>
              <a:t>10x</a:t>
            </a:r>
            <a:endParaRPr lang="en-US" sz="1800" b="1" dirty="0" smtClean="0"/>
          </a:p>
        </p:txBody>
      </p:sp>
      <p:cxnSp>
        <p:nvCxnSpPr>
          <p:cNvPr id="29" name="מחבר חץ ישר 28"/>
          <p:cNvCxnSpPr/>
          <p:nvPr/>
        </p:nvCxnSpPr>
        <p:spPr>
          <a:xfrm flipV="1">
            <a:off x="890336" y="4310094"/>
            <a:ext cx="504056" cy="2520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מחבר חץ ישר 29"/>
          <p:cNvCxnSpPr/>
          <p:nvPr/>
        </p:nvCxnSpPr>
        <p:spPr>
          <a:xfrm>
            <a:off x="882743" y="4725144"/>
            <a:ext cx="594723" cy="1208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מחבר חץ ישר 30"/>
          <p:cNvCxnSpPr/>
          <p:nvPr/>
        </p:nvCxnSpPr>
        <p:spPr>
          <a:xfrm>
            <a:off x="882743" y="4869034"/>
            <a:ext cx="447086" cy="4506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477466" y="4036422"/>
            <a:ext cx="7597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---- 4      </a:t>
            </a:r>
            <a:endParaRPr lang="he-IL" dirty="0"/>
          </a:p>
        </p:txBody>
      </p:sp>
      <p:sp>
        <p:nvSpPr>
          <p:cNvPr id="33" name="TextBox 32"/>
          <p:cNvSpPr txBox="1"/>
          <p:nvPr/>
        </p:nvSpPr>
        <p:spPr>
          <a:xfrm>
            <a:off x="1566635" y="4661346"/>
            <a:ext cx="98913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40= ----</a:t>
            </a:r>
            <a:endParaRPr lang="he-IL" dirty="0"/>
          </a:p>
        </p:txBody>
      </p:sp>
      <p:sp>
        <p:nvSpPr>
          <p:cNvPr id="34" name="TextBox 33"/>
          <p:cNvSpPr txBox="1"/>
          <p:nvPr/>
        </p:nvSpPr>
        <p:spPr>
          <a:xfrm>
            <a:off x="1394392" y="5134971"/>
            <a:ext cx="84280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---- 10     </a:t>
            </a:r>
            <a:endParaRPr lang="he-IL" dirty="0"/>
          </a:p>
        </p:txBody>
      </p:sp>
      <p:sp>
        <p:nvSpPr>
          <p:cNvPr id="35" name="عنصر نائب للمحتوى 2"/>
          <p:cNvSpPr txBox="1">
            <a:spLocks/>
          </p:cNvSpPr>
          <p:nvPr/>
        </p:nvSpPr>
        <p:spPr>
          <a:xfrm>
            <a:off x="4788024" y="1600200"/>
            <a:ext cx="3970784" cy="262088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2000" b="1" dirty="0" smtClean="0"/>
          </a:p>
          <a:p>
            <a:pPr marL="0" indent="0" algn="l">
              <a:buFont typeface="Arial" panose="020B0604020202020204" pitchFamily="34" charset="0"/>
              <a:buNone/>
            </a:pPr>
            <a:endParaRPr lang="en-US" sz="2000" b="1" dirty="0"/>
          </a:p>
          <a:p>
            <a:pPr marL="0" indent="0" algn="l">
              <a:buFont typeface="Arial" panose="020B0604020202020204" pitchFamily="34" charset="0"/>
              <a:buNone/>
            </a:pPr>
            <a:endParaRPr lang="en-US" sz="2000" b="1" dirty="0" smtClean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US" sz="2000" b="1" dirty="0" smtClean="0"/>
              <a:t>10x</a:t>
            </a:r>
            <a:r>
              <a:rPr lang="en-US" sz="1800" b="1" dirty="0" smtClean="0"/>
              <a:t> </a:t>
            </a:r>
            <a:r>
              <a:rPr lang="ar-SA" sz="1800" b="1" dirty="0" smtClean="0"/>
              <a:t>           </a:t>
            </a:r>
            <a:endParaRPr lang="en-US" sz="1800" b="1" dirty="0" smtClean="0"/>
          </a:p>
        </p:txBody>
      </p:sp>
      <p:cxnSp>
        <p:nvCxnSpPr>
          <p:cNvPr id="36" name="מחבר חץ ישר 35"/>
          <p:cNvCxnSpPr/>
          <p:nvPr/>
        </p:nvCxnSpPr>
        <p:spPr>
          <a:xfrm flipV="1">
            <a:off x="5220072" y="2644942"/>
            <a:ext cx="504056" cy="2520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מחבר חץ ישר 36"/>
          <p:cNvCxnSpPr/>
          <p:nvPr/>
        </p:nvCxnSpPr>
        <p:spPr>
          <a:xfrm>
            <a:off x="5222142" y="2988742"/>
            <a:ext cx="594723" cy="1208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מחבר חץ ישר 37"/>
          <p:cNvCxnSpPr/>
          <p:nvPr/>
        </p:nvCxnSpPr>
        <p:spPr>
          <a:xfrm>
            <a:off x="5269117" y="3049176"/>
            <a:ext cx="447086" cy="4506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824430" y="2401624"/>
            <a:ext cx="7597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---- 2      </a:t>
            </a:r>
            <a:endParaRPr lang="he-IL" dirty="0"/>
          </a:p>
        </p:txBody>
      </p:sp>
      <p:sp>
        <p:nvSpPr>
          <p:cNvPr id="41" name="TextBox 40"/>
          <p:cNvSpPr txBox="1"/>
          <p:nvPr/>
        </p:nvSpPr>
        <p:spPr>
          <a:xfrm>
            <a:off x="5857047" y="3446676"/>
            <a:ext cx="7597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---- 9      </a:t>
            </a:r>
            <a:endParaRPr lang="he-IL" dirty="0"/>
          </a:p>
        </p:txBody>
      </p:sp>
      <p:sp>
        <p:nvSpPr>
          <p:cNvPr id="42" name="TextBox 41"/>
          <p:cNvSpPr txBox="1"/>
          <p:nvPr/>
        </p:nvSpPr>
        <p:spPr>
          <a:xfrm>
            <a:off x="5978726" y="2992080"/>
            <a:ext cx="111355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24  = ---      </a:t>
            </a:r>
            <a:endParaRPr lang="he-IL" dirty="0"/>
          </a:p>
        </p:txBody>
      </p:sp>
      <p:sp>
        <p:nvSpPr>
          <p:cNvPr id="43" name="عنصر نائب للمحتوى 2"/>
          <p:cNvSpPr txBox="1">
            <a:spLocks/>
          </p:cNvSpPr>
          <p:nvPr/>
        </p:nvSpPr>
        <p:spPr>
          <a:xfrm>
            <a:off x="4373201" y="4009193"/>
            <a:ext cx="3970784" cy="262088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2000" b="1" dirty="0" smtClean="0"/>
          </a:p>
          <a:p>
            <a:pPr marL="0" indent="0" algn="l">
              <a:buFont typeface="Arial" panose="020B0604020202020204" pitchFamily="34" charset="0"/>
              <a:buNone/>
            </a:pPr>
            <a:endParaRPr lang="en-US" sz="2000" b="1" dirty="0"/>
          </a:p>
          <a:p>
            <a:pPr marL="0" indent="0" algn="l">
              <a:buFont typeface="Arial" panose="020B0604020202020204" pitchFamily="34" charset="0"/>
              <a:buNone/>
            </a:pPr>
            <a:endParaRPr lang="en-US" sz="2000" b="1" dirty="0" smtClean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ar-SA" sz="1800" b="1" dirty="0" smtClean="0"/>
              <a:t>           </a:t>
            </a:r>
            <a:endParaRPr lang="en-US" sz="1800" b="1" dirty="0" smtClean="0"/>
          </a:p>
        </p:txBody>
      </p:sp>
      <p:cxnSp>
        <p:nvCxnSpPr>
          <p:cNvPr id="44" name="מחבר חץ ישר 43"/>
          <p:cNvCxnSpPr/>
          <p:nvPr/>
        </p:nvCxnSpPr>
        <p:spPr>
          <a:xfrm flipV="1">
            <a:off x="4765061" y="5117369"/>
            <a:ext cx="504056" cy="2520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מחבר חץ ישר 44"/>
          <p:cNvCxnSpPr/>
          <p:nvPr/>
        </p:nvCxnSpPr>
        <p:spPr>
          <a:xfrm>
            <a:off x="4779819" y="5443869"/>
            <a:ext cx="594723" cy="1208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מחבר חץ ישר 45"/>
          <p:cNvCxnSpPr/>
          <p:nvPr/>
        </p:nvCxnSpPr>
        <p:spPr>
          <a:xfrm>
            <a:off x="4758794" y="5504303"/>
            <a:ext cx="447086" cy="4506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419491" y="4932703"/>
            <a:ext cx="7597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---- </a:t>
            </a:r>
            <a:r>
              <a:rPr lang="ar-SA" dirty="0"/>
              <a:t>8</a:t>
            </a:r>
            <a:r>
              <a:rPr lang="ar-SA" dirty="0" smtClean="0"/>
              <a:t>      </a:t>
            </a:r>
            <a:endParaRPr lang="he-IL" dirty="0"/>
          </a:p>
        </p:txBody>
      </p:sp>
      <p:sp>
        <p:nvSpPr>
          <p:cNvPr id="48" name="TextBox 47"/>
          <p:cNvSpPr txBox="1"/>
          <p:nvPr/>
        </p:nvSpPr>
        <p:spPr>
          <a:xfrm>
            <a:off x="5540323" y="5431690"/>
            <a:ext cx="7597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---- 3      </a:t>
            </a:r>
            <a:endParaRPr lang="he-IL" dirty="0"/>
          </a:p>
        </p:txBody>
      </p:sp>
      <p:sp>
        <p:nvSpPr>
          <p:cNvPr id="49" name="TextBox 48"/>
          <p:cNvSpPr txBox="1"/>
          <p:nvPr/>
        </p:nvSpPr>
        <p:spPr>
          <a:xfrm>
            <a:off x="5336337" y="5954906"/>
            <a:ext cx="7597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---- 0      </a:t>
            </a:r>
            <a:endParaRPr lang="he-IL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260648"/>
            <a:ext cx="32645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3</a:t>
            </a:r>
            <a:endParaRPr lang="he-IL" dirty="0"/>
          </a:p>
        </p:txBody>
      </p:sp>
      <p:sp>
        <p:nvSpPr>
          <p:cNvPr id="5" name="TextBox 4"/>
          <p:cNvSpPr txBox="1"/>
          <p:nvPr/>
        </p:nvSpPr>
        <p:spPr>
          <a:xfrm>
            <a:off x="3995937" y="5256630"/>
            <a:ext cx="65501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b="1" dirty="0" smtClean="0"/>
              <a:t>10x</a:t>
            </a:r>
            <a:endParaRPr lang="he-IL" sz="2400" b="1" dirty="0"/>
          </a:p>
        </p:txBody>
      </p:sp>
    </p:spTree>
    <p:extLst>
      <p:ext uri="{BB962C8B-B14F-4D97-AF65-F5344CB8AC3E}">
        <p14:creationId xmlns:p14="http://schemas.microsoft.com/office/powerpoint/2010/main" val="2496885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279</Words>
  <Application>Microsoft Office PowerPoint</Application>
  <PresentationFormat>‫הצגה על המסך (4:3)</PresentationFormat>
  <Paragraphs>141</Paragraphs>
  <Slides>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ערכת נושא Office</vt:lpstr>
      <vt:lpstr>מצגת של PowerPoint‏</vt:lpstr>
      <vt:lpstr>خاصية جدول 10 </vt:lpstr>
      <vt:lpstr>מצגת של PowerPoint‏</vt:lpstr>
      <vt:lpstr>خاصية جدول 10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m</dc:creator>
  <cp:lastModifiedBy>User</cp:lastModifiedBy>
  <cp:revision>3</cp:revision>
  <dcterms:created xsi:type="dcterms:W3CDTF">2020-04-06T15:52:15Z</dcterms:created>
  <dcterms:modified xsi:type="dcterms:W3CDTF">2020-04-07T07:12:11Z</dcterms:modified>
</cp:coreProperties>
</file>