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1" r:id="rId4"/>
    <p:sldId id="263" r:id="rId5"/>
    <p:sldId id="272" r:id="rId6"/>
    <p:sldId id="265" r:id="rId7"/>
    <p:sldId id="269" r:id="rId8"/>
    <p:sldId id="270" r:id="rId9"/>
    <p:sldId id="267" r:id="rId10"/>
    <p:sldId id="271" r:id="rId11"/>
    <p:sldId id="273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373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762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936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985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73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945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680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026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372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99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496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8A4EB-F20E-40C8-AA47-12B8D232202D}" type="datetimeFigureOut">
              <a:rPr lang="he-IL" smtClean="0"/>
              <a:t>י"ט/תשרי/תשפ"א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67F81-FF68-47CE-B02A-6301DC438D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685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140200" y="2276475"/>
            <a:ext cx="4546600" cy="4176713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ar-SA" sz="4400">
                <a:solidFill>
                  <a:schemeClr val="hlink"/>
                </a:solidFill>
                <a:cs typeface="Traditional Arabic" pitchFamily="18" charset="-78"/>
              </a:rPr>
              <a:t>الخط المستقيم</a:t>
            </a:r>
          </a:p>
          <a:p>
            <a:pPr>
              <a:lnSpc>
                <a:spcPct val="180000"/>
              </a:lnSpc>
            </a:pPr>
            <a:r>
              <a:rPr lang="ar-SA" sz="4400">
                <a:solidFill>
                  <a:srgbClr val="FF3399"/>
                </a:solidFill>
                <a:cs typeface="Traditional Arabic" pitchFamily="18" charset="-78"/>
              </a:rPr>
              <a:t>القطعة المستقيمة</a:t>
            </a:r>
            <a:r>
              <a:rPr lang="ar-SA" sz="4400">
                <a:solidFill>
                  <a:srgbClr val="008000"/>
                </a:solidFill>
                <a:cs typeface="Traditional Arabic" pitchFamily="18" charset="-78"/>
              </a:rPr>
              <a:t> </a:t>
            </a:r>
          </a:p>
          <a:p>
            <a:pPr>
              <a:lnSpc>
                <a:spcPct val="180000"/>
              </a:lnSpc>
            </a:pPr>
            <a:r>
              <a:rPr lang="ar-SA" sz="4400">
                <a:solidFill>
                  <a:srgbClr val="CC6600"/>
                </a:solidFill>
                <a:cs typeface="Traditional Arabic" pitchFamily="18" charset="-78"/>
              </a:rPr>
              <a:t>الشعاع</a:t>
            </a:r>
            <a:endParaRPr lang="en-US" sz="4400">
              <a:solidFill>
                <a:srgbClr val="CC6600"/>
              </a:solidFill>
              <a:cs typeface="Traditional Arabic" pitchFamily="18" charset="-7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339975" y="2565400"/>
            <a:ext cx="3384550" cy="484188"/>
            <a:chOff x="567" y="2257"/>
            <a:chExt cx="4354" cy="577"/>
          </a:xfrm>
        </p:grpSpPr>
        <p:sp>
          <p:nvSpPr>
            <p:cNvPr id="52229" name="Line 6"/>
            <p:cNvSpPr>
              <a:spLocks noChangeShapeType="1"/>
            </p:cNvSpPr>
            <p:nvPr/>
          </p:nvSpPr>
          <p:spPr bwMode="auto">
            <a:xfrm>
              <a:off x="1202" y="2341"/>
              <a:ext cx="3084" cy="409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  <p:sp>
          <p:nvSpPr>
            <p:cNvPr id="52230" name="Line 8"/>
            <p:cNvSpPr>
              <a:spLocks noChangeShapeType="1"/>
            </p:cNvSpPr>
            <p:nvPr/>
          </p:nvSpPr>
          <p:spPr bwMode="auto">
            <a:xfrm>
              <a:off x="4286" y="2750"/>
              <a:ext cx="635" cy="84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  <p:sp>
          <p:nvSpPr>
            <p:cNvPr id="52231" name="Line 9"/>
            <p:cNvSpPr>
              <a:spLocks noChangeShapeType="1"/>
            </p:cNvSpPr>
            <p:nvPr/>
          </p:nvSpPr>
          <p:spPr bwMode="auto">
            <a:xfrm>
              <a:off x="567" y="2257"/>
              <a:ext cx="635" cy="84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771775" y="5229225"/>
            <a:ext cx="2806700" cy="431800"/>
            <a:chOff x="567" y="2257"/>
            <a:chExt cx="3719" cy="493"/>
          </a:xfrm>
        </p:grpSpPr>
        <p:sp>
          <p:nvSpPr>
            <p:cNvPr id="52233" name="Line 7"/>
            <p:cNvSpPr>
              <a:spLocks noChangeShapeType="1"/>
            </p:cNvSpPr>
            <p:nvPr/>
          </p:nvSpPr>
          <p:spPr bwMode="auto">
            <a:xfrm>
              <a:off x="1202" y="2341"/>
              <a:ext cx="3084" cy="409"/>
            </a:xfrm>
            <a:prstGeom prst="line">
              <a:avLst/>
            </a:prstGeom>
            <a:noFill/>
            <a:ln w="76200">
              <a:solidFill>
                <a:srgbClr val="CC66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  <p:sp>
          <p:nvSpPr>
            <p:cNvPr id="52234" name="Line 9"/>
            <p:cNvSpPr>
              <a:spLocks noChangeShapeType="1"/>
            </p:cNvSpPr>
            <p:nvPr/>
          </p:nvSpPr>
          <p:spPr bwMode="auto">
            <a:xfrm>
              <a:off x="567" y="2257"/>
              <a:ext cx="635" cy="84"/>
            </a:xfrm>
            <a:prstGeom prst="line">
              <a:avLst/>
            </a:prstGeom>
            <a:noFill/>
            <a:ln w="76200">
              <a:solidFill>
                <a:srgbClr val="CC66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</p:grpSp>
      <p:sp>
        <p:nvSpPr>
          <p:cNvPr id="16396" name="Line 12"/>
          <p:cNvSpPr>
            <a:spLocks noChangeShapeType="1"/>
          </p:cNvSpPr>
          <p:nvPr/>
        </p:nvSpPr>
        <p:spPr bwMode="auto">
          <a:xfrm rot="-1973891">
            <a:off x="3276600" y="3357563"/>
            <a:ext cx="1889125" cy="1584325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4622800" y="1589088"/>
            <a:ext cx="3978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ar-SA" sz="4000">
                <a:solidFill>
                  <a:srgbClr val="008000"/>
                </a:solidFill>
                <a:latin typeface="Century Gothic" pitchFamily="34" charset="0"/>
                <a:cs typeface="Traditional Arabic" pitchFamily="18" charset="-78"/>
              </a:rPr>
              <a:t>تعلمنا في دروس سابقة عن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924300" y="404813"/>
            <a:ext cx="15113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sz="5400">
                <a:solidFill>
                  <a:srgbClr val="CC6600"/>
                </a:solidFill>
                <a:latin typeface="Century Gothic" pitchFamily="34" charset="0"/>
                <a:cs typeface="Traditional Arabic" pitchFamily="18" charset="-78"/>
              </a:rPr>
              <a:t>مراجعة</a:t>
            </a:r>
            <a:endParaRPr lang="en-US" sz="5400">
              <a:solidFill>
                <a:srgbClr val="CC6600"/>
              </a:solidFill>
              <a:latin typeface="Century Gothic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5362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22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820"/>
                            </p:stCondLst>
                            <p:childTnLst>
                              <p:par>
                                <p:cTn id="2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46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46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74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 animBg="1"/>
      <p:bldP spid="52237" grpId="0"/>
      <p:bldP spid="522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כותרת 1"/>
          <p:cNvSpPr>
            <a:spLocks/>
          </p:cNvSpPr>
          <p:nvPr/>
        </p:nvSpPr>
        <p:spPr bwMode="auto">
          <a:xfrm>
            <a:off x="1331913" y="125413"/>
            <a:ext cx="7616825" cy="128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6000">
                <a:solidFill>
                  <a:srgbClr val="008000"/>
                </a:solidFill>
                <a:cs typeface="Traditional Arabic" pitchFamily="18" charset="-78"/>
              </a:rPr>
              <a:t>امثلة على الزاوية الحادة</a:t>
            </a:r>
            <a:endParaRPr lang="he-IL" sz="6000">
              <a:solidFill>
                <a:srgbClr val="008000"/>
              </a:solidFill>
            </a:endParaRPr>
          </a:p>
        </p:txBody>
      </p:sp>
      <p:pic>
        <p:nvPicPr>
          <p:cNvPr id="72709" name="Picture 5" descr="زاوية حاد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3150"/>
            <a:ext cx="7993063" cy="310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0" name="Line 6"/>
          <p:cNvSpPr>
            <a:spLocks noChangeShapeType="1"/>
          </p:cNvSpPr>
          <p:nvPr/>
        </p:nvSpPr>
        <p:spPr bwMode="auto">
          <a:xfrm flipV="1">
            <a:off x="4787900" y="3429000"/>
            <a:ext cx="792163" cy="2159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>
            <a:off x="4787900" y="3716338"/>
            <a:ext cx="863600" cy="1444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 flipV="1">
            <a:off x="539750" y="2781300"/>
            <a:ext cx="647700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V="1">
            <a:off x="539750" y="2924175"/>
            <a:ext cx="647700" cy="1444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V="1">
            <a:off x="6300788" y="2997200"/>
            <a:ext cx="358775" cy="7921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6659563" y="2924175"/>
            <a:ext cx="73025" cy="8651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25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10" grpId="0" animBg="1"/>
      <p:bldP spid="72711" grpId="0" animBg="1"/>
      <p:bldP spid="72712" grpId="0" animBg="1"/>
      <p:bldP spid="72713" grpId="0" animBg="1"/>
      <p:bldP spid="72714" grpId="0" animBg="1"/>
      <p:bldP spid="727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476672"/>
            <a:ext cx="43204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عزيزي الطالب حل هذه البطاقة في دفتر الهندسة</a:t>
            </a:r>
          </a:p>
          <a:p>
            <a:r>
              <a:rPr lang="ar-AE" dirty="0" smtClean="0"/>
              <a:t>يتم رسم الزوايا عن طريق المسطرة 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1628800"/>
            <a:ext cx="27363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اكتب اسم كل زاوية:</a:t>
            </a:r>
          </a:p>
          <a:p>
            <a:endParaRPr lang="he-IL" dirty="0"/>
          </a:p>
        </p:txBody>
      </p:sp>
      <p:cxnSp>
        <p:nvCxnSpPr>
          <p:cNvPr id="7" name="מחבר ישר 6"/>
          <p:cNvCxnSpPr/>
          <p:nvPr/>
        </p:nvCxnSpPr>
        <p:spPr>
          <a:xfrm flipH="1">
            <a:off x="6228184" y="3429000"/>
            <a:ext cx="19442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קשת 10"/>
          <p:cNvSpPr/>
          <p:nvPr/>
        </p:nvSpPr>
        <p:spPr>
          <a:xfrm>
            <a:off x="7020272" y="3284157"/>
            <a:ext cx="504056" cy="288032"/>
          </a:xfrm>
          <a:prstGeom prst="arc">
            <a:avLst>
              <a:gd name="adj1" fmla="val 10305148"/>
              <a:gd name="adj2" fmla="val 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3" name="מחבר ישר 12"/>
          <p:cNvCxnSpPr/>
          <p:nvPr/>
        </p:nvCxnSpPr>
        <p:spPr>
          <a:xfrm>
            <a:off x="3851920" y="1951965"/>
            <a:ext cx="0" cy="14762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מחבר ישר 14"/>
          <p:cNvCxnSpPr/>
          <p:nvPr/>
        </p:nvCxnSpPr>
        <p:spPr>
          <a:xfrm>
            <a:off x="3851920" y="3428173"/>
            <a:ext cx="14401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מחבר מרפקי 16"/>
          <p:cNvCxnSpPr/>
          <p:nvPr/>
        </p:nvCxnSpPr>
        <p:spPr>
          <a:xfrm>
            <a:off x="3851920" y="3212976"/>
            <a:ext cx="288032" cy="215197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מחבר ישר 18"/>
          <p:cNvCxnSpPr/>
          <p:nvPr/>
        </p:nvCxnSpPr>
        <p:spPr>
          <a:xfrm>
            <a:off x="5292080" y="5589240"/>
            <a:ext cx="17281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מחבר ישר 20"/>
          <p:cNvCxnSpPr/>
          <p:nvPr/>
        </p:nvCxnSpPr>
        <p:spPr>
          <a:xfrm flipV="1">
            <a:off x="7020272" y="4533243"/>
            <a:ext cx="1152128" cy="10801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מחבר ישר 24"/>
          <p:cNvCxnSpPr/>
          <p:nvPr/>
        </p:nvCxnSpPr>
        <p:spPr>
          <a:xfrm flipH="1">
            <a:off x="2483768" y="4077072"/>
            <a:ext cx="576064" cy="15121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 flipH="1" flipV="1">
            <a:off x="2123728" y="4077072"/>
            <a:ext cx="360040" cy="15121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קשת 27"/>
          <p:cNvSpPr/>
          <p:nvPr/>
        </p:nvSpPr>
        <p:spPr>
          <a:xfrm>
            <a:off x="2195736" y="5073303"/>
            <a:ext cx="432048" cy="227905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186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843213" y="4005263"/>
            <a:ext cx="3529012" cy="639762"/>
            <a:chOff x="567" y="2257"/>
            <a:chExt cx="3719" cy="493"/>
          </a:xfrm>
        </p:grpSpPr>
        <p:sp>
          <p:nvSpPr>
            <p:cNvPr id="53256" name="Line 7"/>
            <p:cNvSpPr>
              <a:spLocks noChangeShapeType="1"/>
            </p:cNvSpPr>
            <p:nvPr/>
          </p:nvSpPr>
          <p:spPr bwMode="auto">
            <a:xfrm>
              <a:off x="1202" y="2341"/>
              <a:ext cx="3084" cy="409"/>
            </a:xfrm>
            <a:prstGeom prst="line">
              <a:avLst/>
            </a:prstGeom>
            <a:noFill/>
            <a:ln w="76200">
              <a:solidFill>
                <a:srgbClr val="85B4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>
              <a:off x="567" y="2257"/>
              <a:ext cx="635" cy="84"/>
            </a:xfrm>
            <a:prstGeom prst="line">
              <a:avLst/>
            </a:prstGeom>
            <a:noFill/>
            <a:ln w="76200">
              <a:solidFill>
                <a:srgbClr val="85B4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 rot="6001469">
            <a:off x="5451475" y="2884488"/>
            <a:ext cx="3024188" cy="639762"/>
            <a:chOff x="567" y="2257"/>
            <a:chExt cx="3719" cy="493"/>
          </a:xfrm>
        </p:grpSpPr>
        <p:sp>
          <p:nvSpPr>
            <p:cNvPr id="53259" name="Line 7"/>
            <p:cNvSpPr>
              <a:spLocks noChangeShapeType="1"/>
            </p:cNvSpPr>
            <p:nvPr/>
          </p:nvSpPr>
          <p:spPr bwMode="auto">
            <a:xfrm>
              <a:off x="1202" y="2341"/>
              <a:ext cx="3084" cy="409"/>
            </a:xfrm>
            <a:prstGeom prst="line">
              <a:avLst/>
            </a:prstGeom>
            <a:noFill/>
            <a:ln w="76200">
              <a:solidFill>
                <a:srgbClr val="85B4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  <p:sp>
          <p:nvSpPr>
            <p:cNvPr id="53260" name="Line 9"/>
            <p:cNvSpPr>
              <a:spLocks noChangeShapeType="1"/>
            </p:cNvSpPr>
            <p:nvPr/>
          </p:nvSpPr>
          <p:spPr bwMode="auto">
            <a:xfrm>
              <a:off x="567" y="2257"/>
              <a:ext cx="635" cy="84"/>
            </a:xfrm>
            <a:prstGeom prst="line">
              <a:avLst/>
            </a:prstGeom>
            <a:noFill/>
            <a:ln w="76200">
              <a:solidFill>
                <a:srgbClr val="85B4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</p:grpSp>
      <p:sp>
        <p:nvSpPr>
          <p:cNvPr id="53261" name="Line 13"/>
          <p:cNvSpPr>
            <a:spLocks noChangeShapeType="1"/>
          </p:cNvSpPr>
          <p:nvPr/>
        </p:nvSpPr>
        <p:spPr bwMode="auto">
          <a:xfrm flipV="1">
            <a:off x="3348038" y="4652963"/>
            <a:ext cx="792162" cy="1008062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1835150" y="5876925"/>
            <a:ext cx="1800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AE" sz="3200" dirty="0" smtClean="0">
                <a:solidFill>
                  <a:srgbClr val="FF3399"/>
                </a:solidFill>
                <a:latin typeface="Century Gothic" pitchFamily="34" charset="0"/>
                <a:cs typeface="Traditional Arabic" pitchFamily="18" charset="-78"/>
              </a:rPr>
              <a:t>شعاع</a:t>
            </a:r>
            <a:endParaRPr lang="en-US" sz="3200" dirty="0">
              <a:solidFill>
                <a:srgbClr val="FF3399"/>
              </a:solidFill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 flipV="1">
            <a:off x="7308850" y="2781300"/>
            <a:ext cx="863600" cy="8651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6948488" y="3716338"/>
            <a:ext cx="18002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AE" sz="3200" dirty="0" smtClean="0">
                <a:solidFill>
                  <a:srgbClr val="FF3399"/>
                </a:solidFill>
                <a:latin typeface="Century Gothic" pitchFamily="34" charset="0"/>
                <a:cs typeface="Traditional Arabic" pitchFamily="18" charset="-78"/>
              </a:rPr>
              <a:t>شعاع</a:t>
            </a:r>
            <a:endParaRPr lang="en-US" sz="3200" dirty="0">
              <a:solidFill>
                <a:srgbClr val="FF3399"/>
              </a:solidFill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 flipV="1">
            <a:off x="6443663" y="4797425"/>
            <a:ext cx="936625" cy="936625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6372225" y="5805488"/>
            <a:ext cx="18716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sz="3600" b="1">
                <a:solidFill>
                  <a:srgbClr val="CC6600"/>
                </a:solidFill>
                <a:latin typeface="Century Gothic" pitchFamily="34" charset="0"/>
                <a:cs typeface="Traditional Arabic" pitchFamily="18" charset="-78"/>
              </a:rPr>
              <a:t>رأس الزاوية</a:t>
            </a:r>
            <a:endParaRPr lang="en-US" sz="3600" b="1">
              <a:solidFill>
                <a:srgbClr val="CC6600"/>
              </a:solidFill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827584" y="476250"/>
            <a:ext cx="7848105" cy="1463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ar-AE" sz="5400" u="sng" dirty="0" smtClean="0">
                <a:latin typeface="Century Gothic" pitchFamily="34" charset="0"/>
                <a:cs typeface="Traditional Arabic" pitchFamily="18" charset="-78"/>
              </a:rPr>
              <a:t>تعريف </a:t>
            </a:r>
            <a:r>
              <a:rPr lang="ar-AE" sz="5400" u="sng" dirty="0" err="1" smtClean="0">
                <a:latin typeface="Century Gothic" pitchFamily="34" charset="0"/>
                <a:cs typeface="Traditional Arabic" pitchFamily="18" charset="-78"/>
              </a:rPr>
              <a:t>الزاوية</a:t>
            </a:r>
            <a:r>
              <a:rPr lang="ar-AE" sz="5400" dirty="0" err="1" smtClean="0">
                <a:latin typeface="Century Gothic" pitchFamily="34" charset="0"/>
                <a:cs typeface="Traditional Arabic" pitchFamily="18" charset="-78"/>
              </a:rPr>
              <a:t>:هي</a:t>
            </a:r>
            <a:r>
              <a:rPr lang="ar-AE" sz="5400" dirty="0" smtClean="0">
                <a:latin typeface="Century Gothic" pitchFamily="34" charset="0"/>
                <a:cs typeface="Traditional Arabic" pitchFamily="18" charset="-78"/>
              </a:rPr>
              <a:t> التقاء شعاعيين في نقطة واحدة</a:t>
            </a:r>
            <a:endParaRPr lang="en-US" sz="5400" dirty="0">
              <a:latin typeface="Century Gothic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476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31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48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1" grpId="0" animBg="1"/>
      <p:bldP spid="53262" grpId="0"/>
      <p:bldP spid="53263" grpId="0" animBg="1"/>
      <p:bldP spid="53264" grpId="0"/>
      <p:bldP spid="53265" grpId="0" animBg="1"/>
      <p:bldP spid="53266" grpId="0"/>
      <p:bldP spid="532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476375" y="2133600"/>
            <a:ext cx="6851650" cy="2044700"/>
          </a:xfrm>
        </p:spPr>
        <p:txBody>
          <a:bodyPr/>
          <a:lstStyle/>
          <a:p>
            <a:pPr algn="ctr">
              <a:buFontTx/>
              <a:buNone/>
            </a:pPr>
            <a:r>
              <a:rPr lang="ar-SA" sz="11700">
                <a:solidFill>
                  <a:srgbClr val="CC6600"/>
                </a:solidFill>
                <a:cs typeface="Traditional Arabic" pitchFamily="18" charset="-78"/>
              </a:rPr>
              <a:t>أنواع الزوايا</a:t>
            </a:r>
            <a:endParaRPr lang="en-US" sz="11700">
              <a:solidFill>
                <a:srgbClr val="CC6600"/>
              </a:solidFill>
              <a:cs typeface="Traditional Arabic" pitchFamily="18" charset="-78"/>
            </a:endParaRPr>
          </a:p>
        </p:txBody>
      </p:sp>
      <p:pic>
        <p:nvPicPr>
          <p:cNvPr id="64516" name="Picture 4" descr="0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60350"/>
            <a:ext cx="12001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756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r>
              <a:rPr lang="ar-SA" sz="5400">
                <a:solidFill>
                  <a:srgbClr val="CC6600"/>
                </a:solidFill>
                <a:cs typeface="Traditional Arabic" pitchFamily="18" charset="-78"/>
              </a:rPr>
              <a:t>الزاوية المستقيمة</a:t>
            </a:r>
            <a:endParaRPr lang="en-US" sz="5400">
              <a:solidFill>
                <a:srgbClr val="CC6600"/>
              </a:solidFill>
              <a:cs typeface="Traditional Arabic" pitchFamily="18" charset="-78"/>
            </a:endParaRPr>
          </a:p>
        </p:txBody>
      </p:sp>
      <p:sp>
        <p:nvSpPr>
          <p:cNvPr id="49166" name="Arc 14"/>
          <p:cNvSpPr>
            <a:spLocks/>
          </p:cNvSpPr>
          <p:nvPr/>
        </p:nvSpPr>
        <p:spPr bwMode="auto">
          <a:xfrm rot="16475693" flipV="1">
            <a:off x="4718844" y="3674269"/>
            <a:ext cx="577850" cy="1236662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 flipH="1">
            <a:off x="5148263" y="4359275"/>
            <a:ext cx="2736850" cy="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 type="none" w="sm" len="med"/>
            <a:tailEnd type="diamond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2411413" y="4359275"/>
            <a:ext cx="27368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diamond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2627313" y="1852613"/>
            <a:ext cx="611822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ar-SA" sz="4400" dirty="0">
                <a:latin typeface="Century Gothic" pitchFamily="34" charset="0"/>
                <a:cs typeface="Traditional Arabic" pitchFamily="18" charset="-78"/>
              </a:rPr>
              <a:t>وهي الزاوية التي يشكل شعاعيها معا خطا </a:t>
            </a:r>
            <a:r>
              <a:rPr lang="ar-SA" sz="4400" dirty="0" smtClean="0">
                <a:latin typeface="Century Gothic" pitchFamily="34" charset="0"/>
                <a:cs typeface="Traditional Arabic" pitchFamily="18" charset="-78"/>
              </a:rPr>
              <a:t>مستقيما</a:t>
            </a:r>
            <a:r>
              <a:rPr lang="ar-AE" sz="4400" dirty="0" smtClean="0">
                <a:latin typeface="Century Gothic" pitchFamily="34" charset="0"/>
                <a:cs typeface="Traditional Arabic" pitchFamily="18" charset="-78"/>
              </a:rPr>
              <a:t> (مقارها 180درجة)</a:t>
            </a:r>
            <a:endParaRPr lang="he-IL" sz="4400" dirty="0">
              <a:latin typeface="Century Gothic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4836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91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660"/>
                            </p:stCondLst>
                            <p:childTnLst>
                              <p:par>
                                <p:cTn id="2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660"/>
                            </p:stCondLst>
                            <p:childTnLst>
                              <p:par>
                                <p:cTn id="3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66" grpId="0" animBg="1"/>
      <p:bldP spid="49160" grpId="0" animBg="1"/>
      <p:bldP spid="49165" grpId="0" animBg="1"/>
      <p:bldP spid="491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Line 4"/>
          <p:cNvSpPr>
            <a:spLocks noChangeShapeType="1"/>
          </p:cNvSpPr>
          <p:nvPr/>
        </p:nvSpPr>
        <p:spPr bwMode="auto">
          <a:xfrm flipH="1" flipV="1">
            <a:off x="5364163" y="2276475"/>
            <a:ext cx="2736850" cy="1439863"/>
          </a:xfrm>
          <a:prstGeom prst="line">
            <a:avLst/>
          </a:prstGeom>
          <a:noFill/>
          <a:ln w="76200">
            <a:solidFill>
              <a:srgbClr val="A1D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V="1">
            <a:off x="2700338" y="5084763"/>
            <a:ext cx="3168650" cy="730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 flipV="1">
            <a:off x="5219700" y="4724400"/>
            <a:ext cx="2520950" cy="1800225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 flipV="1">
            <a:off x="4067175" y="2132013"/>
            <a:ext cx="144463" cy="273685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 flipV="1">
            <a:off x="684213" y="3284538"/>
            <a:ext cx="2808287" cy="1944687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68618" name="Arc 10"/>
          <p:cNvSpPr>
            <a:spLocks/>
          </p:cNvSpPr>
          <p:nvPr/>
        </p:nvSpPr>
        <p:spPr bwMode="auto">
          <a:xfrm rot="18053753" flipV="1">
            <a:off x="6341269" y="2235994"/>
            <a:ext cx="577850" cy="1236662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68619" name="Arc 11"/>
          <p:cNvSpPr>
            <a:spLocks/>
          </p:cNvSpPr>
          <p:nvPr/>
        </p:nvSpPr>
        <p:spPr bwMode="auto">
          <a:xfrm rot="14428232" flipV="1">
            <a:off x="5980907" y="5044281"/>
            <a:ext cx="577850" cy="1236663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68620" name="Arc 12"/>
          <p:cNvSpPr>
            <a:spLocks/>
          </p:cNvSpPr>
          <p:nvPr/>
        </p:nvSpPr>
        <p:spPr bwMode="auto">
          <a:xfrm rot="292905" flipV="1">
            <a:off x="3924300" y="2924175"/>
            <a:ext cx="577850" cy="1236663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68621" name="Arc 13"/>
          <p:cNvSpPr>
            <a:spLocks/>
          </p:cNvSpPr>
          <p:nvPr/>
        </p:nvSpPr>
        <p:spPr bwMode="auto">
          <a:xfrm rot="5590547" flipV="1">
            <a:off x="3893344" y="4612482"/>
            <a:ext cx="577850" cy="1236662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68622" name="Arc 14"/>
          <p:cNvSpPr>
            <a:spLocks/>
          </p:cNvSpPr>
          <p:nvPr/>
        </p:nvSpPr>
        <p:spPr bwMode="auto">
          <a:xfrm rot="3376822" flipV="1">
            <a:off x="1732757" y="3747293"/>
            <a:ext cx="577850" cy="1236663"/>
          </a:xfrm>
          <a:custGeom>
            <a:avLst/>
            <a:gdLst>
              <a:gd name="G0" fmla="+- 0 0 0"/>
              <a:gd name="G1" fmla="+- 19281 0 0"/>
              <a:gd name="G2" fmla="+- 21600 0 0"/>
              <a:gd name="T0" fmla="*/ 9736 w 21600"/>
              <a:gd name="T1" fmla="*/ 0 h 39812"/>
              <a:gd name="T2" fmla="*/ 6710 w 21600"/>
              <a:gd name="T3" fmla="*/ 39812 h 39812"/>
              <a:gd name="T4" fmla="*/ 0 w 21600"/>
              <a:gd name="T5" fmla="*/ 19281 h 39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812" fill="none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</a:path>
              <a:path w="21600" h="39812" stroke="0" extrusionOk="0">
                <a:moveTo>
                  <a:pt x="9736" y="-1"/>
                </a:moveTo>
                <a:cubicBezTo>
                  <a:pt x="17011" y="3673"/>
                  <a:pt x="21600" y="11130"/>
                  <a:pt x="21600" y="19281"/>
                </a:cubicBezTo>
                <a:cubicBezTo>
                  <a:pt x="21600" y="28624"/>
                  <a:pt x="15591" y="36909"/>
                  <a:pt x="6710" y="39812"/>
                </a:cubicBezTo>
                <a:lnTo>
                  <a:pt x="0" y="19281"/>
                </a:lnTo>
                <a:close/>
              </a:path>
            </a:pathLst>
          </a:cu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68623" name="כותרת 1"/>
          <p:cNvSpPr>
            <a:spLocks/>
          </p:cNvSpPr>
          <p:nvPr/>
        </p:nvSpPr>
        <p:spPr bwMode="auto">
          <a:xfrm>
            <a:off x="1203325" y="404813"/>
            <a:ext cx="76168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7200">
                <a:solidFill>
                  <a:srgbClr val="008000"/>
                </a:solidFill>
                <a:cs typeface="Traditional Arabic" pitchFamily="18" charset="-78"/>
              </a:rPr>
              <a:t>امثلة على الزاوية المستقيمة</a:t>
            </a:r>
            <a:endParaRPr lang="he-IL" sz="720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35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  <p:bldP spid="68614" grpId="0" animBg="1"/>
      <p:bldP spid="68615" grpId="0" animBg="1"/>
      <p:bldP spid="68616" grpId="0" animBg="1"/>
      <p:bldP spid="68617" grpId="0" animBg="1"/>
      <p:bldP spid="68618" grpId="0" animBg="1"/>
      <p:bldP spid="68619" grpId="0" animBg="1"/>
      <p:bldP spid="68620" grpId="0" animBg="1"/>
      <p:bldP spid="68621" grpId="0" animBg="1"/>
      <p:bldP spid="68622" grpId="0" animBg="1"/>
      <p:bldP spid="686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8" name="Line 8"/>
          <p:cNvSpPr>
            <a:spLocks noChangeShapeType="1"/>
          </p:cNvSpPr>
          <p:nvPr/>
        </p:nvSpPr>
        <p:spPr bwMode="auto">
          <a:xfrm flipV="1">
            <a:off x="4716462" y="2636911"/>
            <a:ext cx="1511721" cy="2143051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 type="none" w="sm" len="med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6329" name="Arc 9"/>
          <p:cNvSpPr>
            <a:spLocks/>
          </p:cNvSpPr>
          <p:nvPr/>
        </p:nvSpPr>
        <p:spPr bwMode="auto">
          <a:xfrm rot="14147267" flipV="1">
            <a:off x="4231261" y="4467068"/>
            <a:ext cx="574917" cy="525158"/>
          </a:xfrm>
          <a:custGeom>
            <a:avLst/>
            <a:gdLst>
              <a:gd name="G0" fmla="+- 0 0 0"/>
              <a:gd name="G1" fmla="+- 21256 0 0"/>
              <a:gd name="G2" fmla="+- 21600 0 0"/>
              <a:gd name="T0" fmla="*/ 3841 w 21600"/>
              <a:gd name="T1" fmla="*/ 0 h 29682"/>
              <a:gd name="T2" fmla="*/ 19889 w 21600"/>
              <a:gd name="T3" fmla="*/ 29682 h 29682"/>
              <a:gd name="T4" fmla="*/ 0 w 21600"/>
              <a:gd name="T5" fmla="*/ 21256 h 29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9682" fill="none" extrusionOk="0">
                <a:moveTo>
                  <a:pt x="3840" y="0"/>
                </a:moveTo>
                <a:cubicBezTo>
                  <a:pt x="14122" y="1858"/>
                  <a:pt x="21600" y="10808"/>
                  <a:pt x="21600" y="21256"/>
                </a:cubicBezTo>
                <a:cubicBezTo>
                  <a:pt x="21600" y="24150"/>
                  <a:pt x="21018" y="27016"/>
                  <a:pt x="19888" y="29681"/>
                </a:cubicBezTo>
              </a:path>
              <a:path w="21600" h="29682" stroke="0" extrusionOk="0">
                <a:moveTo>
                  <a:pt x="3840" y="0"/>
                </a:moveTo>
                <a:cubicBezTo>
                  <a:pt x="14122" y="1858"/>
                  <a:pt x="21600" y="10808"/>
                  <a:pt x="21600" y="21256"/>
                </a:cubicBezTo>
                <a:cubicBezTo>
                  <a:pt x="21600" y="24150"/>
                  <a:pt x="21018" y="27016"/>
                  <a:pt x="19888" y="29681"/>
                </a:cubicBezTo>
                <a:lnTo>
                  <a:pt x="0" y="21256"/>
                </a:lnTo>
                <a:close/>
              </a:path>
            </a:pathLst>
          </a:cu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2266950" y="4779963"/>
            <a:ext cx="2376488" cy="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 type="none" w="sm" len="med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2074463" y="1628775"/>
            <a:ext cx="6617516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ar-SA" sz="2400" dirty="0">
                <a:latin typeface="Century Gothic" pitchFamily="34" charset="0"/>
                <a:cs typeface="Traditional Arabic" pitchFamily="18" charset="-78"/>
              </a:rPr>
              <a:t>وهي الزاوية الاكبر من الزاوية القائمة 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ar-SA" sz="2400" dirty="0">
                <a:latin typeface="Century Gothic" pitchFamily="34" charset="0"/>
                <a:cs typeface="Traditional Arabic" pitchFamily="18" charset="-78"/>
              </a:rPr>
              <a:t>والأصغر من الزاوية المستقيمة </a:t>
            </a:r>
            <a:r>
              <a:rPr lang="ar-AE" sz="2400" dirty="0" smtClean="0">
                <a:latin typeface="Century Gothic" pitchFamily="34" charset="0"/>
                <a:cs typeface="Traditional Arabic" pitchFamily="18" charset="-78"/>
              </a:rPr>
              <a:t>(مقدارها اكبر من 90 درجه واصغر من 180 درجة)</a:t>
            </a:r>
            <a:endParaRPr lang="he-IL" sz="2400" dirty="0"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sz="6000">
                <a:solidFill>
                  <a:srgbClr val="CC6600"/>
                </a:solidFill>
                <a:cs typeface="Traditional Arabic" pitchFamily="18" charset="-78"/>
              </a:rPr>
              <a:t>الزاوية المنفرجة</a:t>
            </a:r>
            <a:endParaRPr lang="en-US" sz="6000">
              <a:solidFill>
                <a:srgbClr val="CC6600"/>
              </a:solidFill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7861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72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720"/>
                            </p:stCondLst>
                            <p:childTnLst>
                              <p:par>
                                <p:cTn id="42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animBg="1"/>
      <p:bldP spid="56328" grpId="1" animBg="1"/>
      <p:bldP spid="56329" grpId="0" animBg="1"/>
      <p:bldP spid="56329" grpId="1" animBg="1"/>
      <p:bldP spid="56331" grpId="0" animBg="1"/>
      <p:bldP spid="563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מציין מיקום תוכן 2"/>
          <p:cNvSpPr>
            <a:spLocks noGrp="1"/>
          </p:cNvSpPr>
          <p:nvPr>
            <p:ph idx="4294967295"/>
          </p:nvPr>
        </p:nvSpPr>
        <p:spPr>
          <a:xfrm>
            <a:off x="2230438" y="1916113"/>
            <a:ext cx="6913562" cy="158273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ar-SA" sz="4400" dirty="0">
                <a:cs typeface="Traditional Arabic" pitchFamily="18" charset="-78"/>
              </a:rPr>
              <a:t>الزاوية القائمة هي الزاوية التي ضلعاها متعامدان </a:t>
            </a:r>
            <a:r>
              <a:rPr lang="ar-AE" sz="4400" dirty="0" smtClean="0">
                <a:cs typeface="Traditional Arabic" pitchFamily="18" charset="-78"/>
              </a:rPr>
              <a:t>(مقدارها 90 درجة)</a:t>
            </a:r>
            <a:endParaRPr lang="he-IL" sz="4400" dirty="0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771775" y="2924175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771775" y="4724400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7178" name="Picture 10" descr="most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190875"/>
            <a:ext cx="990600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492500" y="333375"/>
            <a:ext cx="25812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5400">
                <a:solidFill>
                  <a:srgbClr val="CC6600"/>
                </a:solidFill>
                <a:latin typeface="Century Gothic" pitchFamily="34" charset="0"/>
                <a:cs typeface="Traditional Arabic" pitchFamily="18" charset="-78"/>
              </a:rPr>
              <a:t>الزاوية القائمة</a:t>
            </a:r>
            <a:endParaRPr lang="en-US" sz="5400">
              <a:solidFill>
                <a:srgbClr val="CC6600"/>
              </a:solidFill>
              <a:latin typeface="Century Gothic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7501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78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780"/>
                            </p:stCondLst>
                            <p:childTnLst>
                              <p:par>
                                <p:cTn id="36" presetID="2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6" grpId="0" animBg="1"/>
      <p:bldP spid="7177" grpId="0" animBg="1"/>
      <p:bldP spid="71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כותרת 1"/>
          <p:cNvSpPr>
            <a:spLocks/>
          </p:cNvSpPr>
          <p:nvPr/>
        </p:nvSpPr>
        <p:spPr bwMode="auto">
          <a:xfrm>
            <a:off x="1042988" y="404813"/>
            <a:ext cx="7704137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6000">
                <a:solidFill>
                  <a:srgbClr val="008000"/>
                </a:solidFill>
                <a:cs typeface="Traditional Arabic" pitchFamily="18" charset="-78"/>
              </a:rPr>
              <a:t>امثلة على الزاوية القائمة</a:t>
            </a:r>
            <a:endParaRPr lang="he-IL" sz="6000">
              <a:solidFill>
                <a:srgbClr val="008000"/>
              </a:solidFill>
            </a:endParaRPr>
          </a:p>
        </p:txBody>
      </p:sp>
      <p:pic>
        <p:nvPicPr>
          <p:cNvPr id="71685" name="Picture 5" descr="زاوية قائم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492375"/>
            <a:ext cx="7885112" cy="293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6" name="Line 6"/>
          <p:cNvSpPr>
            <a:spLocks noChangeShapeType="1"/>
          </p:cNvSpPr>
          <p:nvPr/>
        </p:nvSpPr>
        <p:spPr bwMode="auto">
          <a:xfrm>
            <a:off x="7451725" y="4005263"/>
            <a:ext cx="504825" cy="0"/>
          </a:xfrm>
          <a:prstGeom prst="line">
            <a:avLst/>
          </a:prstGeom>
          <a:noFill/>
          <a:ln w="762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687" name="Line 7"/>
          <p:cNvSpPr>
            <a:spLocks noChangeShapeType="1"/>
          </p:cNvSpPr>
          <p:nvPr/>
        </p:nvSpPr>
        <p:spPr bwMode="auto">
          <a:xfrm>
            <a:off x="7524750" y="3644900"/>
            <a:ext cx="0" cy="360363"/>
          </a:xfrm>
          <a:prstGeom prst="line">
            <a:avLst/>
          </a:prstGeom>
          <a:noFill/>
          <a:ln w="762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4498975" y="5157788"/>
            <a:ext cx="720725" cy="0"/>
          </a:xfrm>
          <a:prstGeom prst="line">
            <a:avLst/>
          </a:prstGeom>
          <a:noFill/>
          <a:ln w="1016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4572000" y="3141663"/>
            <a:ext cx="0" cy="2016125"/>
          </a:xfrm>
          <a:prstGeom prst="line">
            <a:avLst/>
          </a:prstGeom>
          <a:noFill/>
          <a:ln w="1016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690" name="Line 10"/>
          <p:cNvSpPr>
            <a:spLocks noChangeShapeType="1"/>
          </p:cNvSpPr>
          <p:nvPr/>
        </p:nvSpPr>
        <p:spPr bwMode="auto">
          <a:xfrm>
            <a:off x="684213" y="5084763"/>
            <a:ext cx="1655762" cy="0"/>
          </a:xfrm>
          <a:prstGeom prst="line">
            <a:avLst/>
          </a:prstGeom>
          <a:noFill/>
          <a:ln w="1016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71691" name="Line 11"/>
          <p:cNvSpPr>
            <a:spLocks noChangeShapeType="1"/>
          </p:cNvSpPr>
          <p:nvPr/>
        </p:nvSpPr>
        <p:spPr bwMode="auto">
          <a:xfrm>
            <a:off x="684213" y="2636838"/>
            <a:ext cx="0" cy="2520950"/>
          </a:xfrm>
          <a:prstGeom prst="line">
            <a:avLst/>
          </a:prstGeom>
          <a:noFill/>
          <a:ln w="1016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18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/>
      <p:bldP spid="71686" grpId="0" animBg="1"/>
      <p:bldP spid="71687" grpId="0" animBg="1"/>
      <p:bldP spid="71688" grpId="0" animBg="1"/>
      <p:bldP spid="71689" grpId="0" animBg="1"/>
      <p:bldP spid="71690" grpId="0" animBg="1"/>
      <p:bldP spid="716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sz="5400">
                <a:solidFill>
                  <a:srgbClr val="CC6600"/>
                </a:solidFill>
                <a:latin typeface="Agency FB" pitchFamily="34" charset="0"/>
                <a:cs typeface="Traditional Arabic" pitchFamily="18" charset="-78"/>
              </a:rPr>
              <a:t>الزاوية الحادة </a:t>
            </a:r>
            <a:endParaRPr lang="en-US" sz="5400">
              <a:solidFill>
                <a:srgbClr val="CC6600"/>
              </a:solidFill>
              <a:latin typeface="Agency FB" pitchFamily="34" charset="0"/>
              <a:cs typeface="Traditional Arabic" pitchFamily="18" charset="-78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979613" y="1600200"/>
            <a:ext cx="6707187" cy="820738"/>
          </a:xfrm>
        </p:spPr>
        <p:txBody>
          <a:bodyPr>
            <a:normAutofit fontScale="70000" lnSpcReduction="20000"/>
          </a:bodyPr>
          <a:lstStyle/>
          <a:p>
            <a:r>
              <a:rPr lang="ar-SA" sz="4000" dirty="0">
                <a:cs typeface="Traditional Arabic" pitchFamily="18" charset="-78"/>
              </a:rPr>
              <a:t>وهي الزاوية الاصغر من الزاوية </a:t>
            </a:r>
            <a:r>
              <a:rPr lang="ar-SA" sz="4000" dirty="0" smtClean="0">
                <a:cs typeface="Traditional Arabic" pitchFamily="18" charset="-78"/>
              </a:rPr>
              <a:t>القائمة</a:t>
            </a:r>
            <a:r>
              <a:rPr lang="ar-AE" sz="4000" dirty="0" smtClean="0">
                <a:cs typeface="Traditional Arabic" pitchFamily="18" charset="-78"/>
              </a:rPr>
              <a:t> (مقدارها اكبر 0 واصغر من 90 درجة </a:t>
            </a:r>
            <a:r>
              <a:rPr lang="ar-SA" sz="4000" dirty="0" smtClean="0">
                <a:cs typeface="Traditional Arabic" pitchFamily="18" charset="-78"/>
              </a:rPr>
              <a:t> </a:t>
            </a:r>
            <a:endParaRPr lang="en-US" sz="4000" dirty="0">
              <a:cs typeface="Traditional Arabic" pitchFamily="18" charset="-78"/>
            </a:endParaRP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3419475" y="4221163"/>
            <a:ext cx="2447925" cy="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 type="none" w="sm" len="med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4140200" y="2708275"/>
            <a:ext cx="1727200" cy="1512888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54280" name="Arc 8"/>
          <p:cNvSpPr>
            <a:spLocks/>
          </p:cNvSpPr>
          <p:nvPr/>
        </p:nvSpPr>
        <p:spPr bwMode="auto">
          <a:xfrm rot="9185610" flipV="1">
            <a:off x="4725988" y="3714750"/>
            <a:ext cx="723900" cy="374650"/>
          </a:xfrm>
          <a:custGeom>
            <a:avLst/>
            <a:gdLst>
              <a:gd name="G0" fmla="+- 0 0 0"/>
              <a:gd name="G1" fmla="+- 21256 0 0"/>
              <a:gd name="G2" fmla="+- 21600 0 0"/>
              <a:gd name="T0" fmla="*/ 3841 w 21600"/>
              <a:gd name="T1" fmla="*/ 0 h 26288"/>
              <a:gd name="T2" fmla="*/ 21006 w 21600"/>
              <a:gd name="T3" fmla="*/ 26288 h 26288"/>
              <a:gd name="T4" fmla="*/ 0 w 21600"/>
              <a:gd name="T5" fmla="*/ 21256 h 26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288" fill="none" extrusionOk="0">
                <a:moveTo>
                  <a:pt x="3840" y="0"/>
                </a:moveTo>
                <a:cubicBezTo>
                  <a:pt x="14122" y="1858"/>
                  <a:pt x="21600" y="10808"/>
                  <a:pt x="21600" y="21256"/>
                </a:cubicBezTo>
                <a:cubicBezTo>
                  <a:pt x="21600" y="22950"/>
                  <a:pt x="21400" y="24639"/>
                  <a:pt x="21005" y="26287"/>
                </a:cubicBezTo>
              </a:path>
              <a:path w="21600" h="26288" stroke="0" extrusionOk="0">
                <a:moveTo>
                  <a:pt x="3840" y="0"/>
                </a:moveTo>
                <a:cubicBezTo>
                  <a:pt x="14122" y="1858"/>
                  <a:pt x="21600" y="10808"/>
                  <a:pt x="21600" y="21256"/>
                </a:cubicBezTo>
                <a:cubicBezTo>
                  <a:pt x="21600" y="22950"/>
                  <a:pt x="21400" y="24639"/>
                  <a:pt x="21005" y="26287"/>
                </a:cubicBezTo>
                <a:lnTo>
                  <a:pt x="0" y="21256"/>
                </a:lnTo>
                <a:close/>
              </a:path>
            </a:pathLst>
          </a:cu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3399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659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36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36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360"/>
                            </p:stCondLst>
                            <p:childTnLst>
                              <p:par>
                                <p:cTn id="4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7" grpId="0" animBg="1"/>
      <p:bldP spid="54277" grpId="1" animBg="1"/>
      <p:bldP spid="54279" grpId="0" animBg="1"/>
      <p:bldP spid="54279" grpId="1" animBg="1"/>
      <p:bldP spid="54280" grpId="0" animBg="1"/>
      <p:bldP spid="54280" grpId="1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122</Words>
  <Application>Microsoft Office PowerPoint</Application>
  <PresentationFormat>‫הצגה על המסך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ערכת נושא Office</vt:lpstr>
      <vt:lpstr>מצגת של PowerPoint</vt:lpstr>
      <vt:lpstr>מצגת של PowerPoint</vt:lpstr>
      <vt:lpstr>מצגת של PowerPoint</vt:lpstr>
      <vt:lpstr>الزاوية المستقيمة</vt:lpstr>
      <vt:lpstr>מצגת של PowerPoint</vt:lpstr>
      <vt:lpstr>الزاوية المنفرجة</vt:lpstr>
      <vt:lpstr>מצגת של PowerPoint</vt:lpstr>
      <vt:lpstr>מצגת של PowerPoint</vt:lpstr>
      <vt:lpstr>الزاوية الحادة 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4</cp:revision>
  <dcterms:created xsi:type="dcterms:W3CDTF">2020-10-07T15:23:33Z</dcterms:created>
  <dcterms:modified xsi:type="dcterms:W3CDTF">2020-10-07T16:02:02Z</dcterms:modified>
</cp:coreProperties>
</file>