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93F5A-99FA-4BB6-BAEE-7545384872A2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0E0D2-F5F8-4C8F-AF14-8BC352C4F475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933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2DBCE-3732-4268-A089-AD0B852953A2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07605-16B1-4318-A4DF-3AA8FD75CEAA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429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7A73D-00B2-43F9-BF15-B4DA0BC7D303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4E6D02-431E-4D54-9AC9-3EE88153B9EB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1584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6AB7F-5E1D-42C0-A6A5-7CE46D719CF7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176539-C7E0-4A7C-AA10-E1F0B68F9028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6587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3C9B5-6CD7-4D83-A8B2-E2D007C8B078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9021F7-23DA-4F0D-A255-EA0052437B9D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3902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C6E48-21E4-4944-AA31-EA4DB4B6665B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5A937D-EBB1-402D-9A88-C1256BF47D52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7354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C21F-5CF7-4008-82DA-924E9FC12BA7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412AB-5769-44CB-8ACC-15D40F20E8B8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9584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1AB50-459A-4BAC-B60B-098CC751FFD1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793D3-5CBB-490D-87B6-FDA3B1C9187C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904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90B3D-83A0-4228-B340-7EA51FEA858D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8CF3C-2580-4C73-BA44-3D231A2F1AD2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0333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0B9B0-44CF-46EF-893E-5AD7DF64E4F0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C410A-164C-4ECD-99A8-35F3E25C5DF5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271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747A1-AE5F-4F55-8426-E7C3F300C3D0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D1B3A-9336-4331-B8FF-F8A44C9AA3DF}" type="slidenum">
              <a:rPr lang="ar-SA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364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 smtClean="0"/>
              <a:t>انقر لتحرير أنماط النص الرئيسي</a:t>
            </a:r>
          </a:p>
          <a:p>
            <a:pPr lvl="1"/>
            <a:r>
              <a:rPr lang="ar-SA" altLang="ar-SA" smtClean="0"/>
              <a:t>المستوى الثاني</a:t>
            </a:r>
          </a:p>
          <a:p>
            <a:pPr lvl="2"/>
            <a:r>
              <a:rPr lang="ar-SA" altLang="ar-SA" smtClean="0"/>
              <a:t>المستوى الثالث</a:t>
            </a:r>
          </a:p>
          <a:p>
            <a:pPr lvl="3"/>
            <a:r>
              <a:rPr lang="ar-SA" altLang="ar-SA" smtClean="0"/>
              <a:t>المستوى الرابع</a:t>
            </a:r>
          </a:p>
          <a:p>
            <a:pPr lvl="4"/>
            <a:r>
              <a:rPr lang="ar-SA" alt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E1F196-E26B-4539-8DDF-7E7BA1C56E95}" type="datetimeFigureOut">
              <a:rPr lang="ar-S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16/07/1442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BD99AC3-0657-4657-A760-CE37036A2475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5389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3"/>
          <p:cNvSpPr/>
          <p:nvPr/>
        </p:nvSpPr>
        <p:spPr>
          <a:xfrm>
            <a:off x="577960" y="102315"/>
            <a:ext cx="11391900" cy="642937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dirty="0">
                <a:solidFill>
                  <a:prstClr val="black"/>
                </a:solidFill>
              </a:rPr>
              <a:t>                                            </a:t>
            </a:r>
          </a:p>
          <a:p>
            <a:pPr algn="ctr">
              <a:defRPr/>
            </a:pPr>
            <a:r>
              <a:rPr lang="ar-SA" dirty="0">
                <a:solidFill>
                  <a:prstClr val="black"/>
                </a:solidFill>
              </a:rPr>
              <a:t>                  </a:t>
            </a:r>
            <a:endParaRPr lang="he-IL" dirty="0">
              <a:solidFill>
                <a:prstClr val="black"/>
              </a:solidFill>
            </a:endParaRPr>
          </a:p>
        </p:txBody>
      </p:sp>
      <p:sp>
        <p:nvSpPr>
          <p:cNvPr id="8195" name="AutoShape 14" descr="Free Clipart Apple Tree #1"/>
          <p:cNvSpPr>
            <a:spLocks noChangeAspect="1" noChangeArrowheads="1"/>
          </p:cNvSpPr>
          <p:nvPr/>
        </p:nvSpPr>
        <p:spPr bwMode="auto">
          <a:xfrm>
            <a:off x="104473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prstClr val="black"/>
              </a:solidFill>
            </a:endParaRPr>
          </a:p>
        </p:txBody>
      </p:sp>
      <p:sp>
        <p:nvSpPr>
          <p:cNvPr id="8196" name="AutoShape 16" descr="Free Clipart Apple Tree #1"/>
          <p:cNvSpPr>
            <a:spLocks noChangeAspect="1" noChangeArrowheads="1"/>
          </p:cNvSpPr>
          <p:nvPr/>
        </p:nvSpPr>
        <p:spPr bwMode="auto">
          <a:xfrm>
            <a:off x="104473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prstClr val="black"/>
              </a:solidFill>
            </a:endParaRPr>
          </a:p>
        </p:txBody>
      </p:sp>
      <p:sp>
        <p:nvSpPr>
          <p:cNvPr id="8197" name="AutoShape 18" descr="Free Clipart Apple Tree #1"/>
          <p:cNvSpPr>
            <a:spLocks noChangeAspect="1" noChangeArrowheads="1"/>
          </p:cNvSpPr>
          <p:nvPr/>
        </p:nvSpPr>
        <p:spPr bwMode="auto">
          <a:xfrm>
            <a:off x="10447338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he-IL">
              <a:solidFill>
                <a:prstClr val="black"/>
              </a:solidFill>
            </a:endParaRPr>
          </a:p>
        </p:txBody>
      </p:sp>
      <p:sp>
        <p:nvSpPr>
          <p:cNvPr id="8198" name="Rectangle 1"/>
          <p:cNvSpPr>
            <a:spLocks noChangeArrowheads="1"/>
          </p:cNvSpPr>
          <p:nvPr/>
        </p:nvSpPr>
        <p:spPr bwMode="auto">
          <a:xfrm>
            <a:off x="-184144" y="1081821"/>
            <a:ext cx="10936282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SA" sz="2800" u="sng" dirty="0">
                <a:solidFill>
                  <a:prstClr val="black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اكمل الجدول التالي :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ar-SA" sz="2800" u="sng" dirty="0">
              <a:solidFill>
                <a:prstClr val="black"/>
              </a:solidFill>
              <a:latin typeface="Simplified Arabic" panose="02020603050405020304" pitchFamily="18" charset="-78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SA" sz="2800" u="sng" dirty="0">
                <a:solidFill>
                  <a:prstClr val="black"/>
                </a:solidFill>
                <a:latin typeface="Simplified Arabic" panose="02020603050405020304" pitchFamily="18" charset="-78"/>
                <a:ea typeface="Calibri" panose="020F0502020204030204" pitchFamily="34" charset="0"/>
                <a:cs typeface="Simplified Arabic" panose="02020603050405020304" pitchFamily="18" charset="-78"/>
              </a:rPr>
              <a:t>      </a:t>
            </a:r>
            <a:endParaRPr lang="ar-SA" sz="2800" dirty="0">
              <a:solidFill>
                <a:prstClr val="black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8" name="مستطيل 6"/>
          <p:cNvSpPr/>
          <p:nvPr/>
        </p:nvSpPr>
        <p:spPr>
          <a:xfrm>
            <a:off x="3724172" y="404667"/>
            <a:ext cx="509947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3200" b="1" u="sng" dirty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</a:rPr>
              <a:t>بطاقة معرفة لغوية – نص </a:t>
            </a:r>
            <a:r>
              <a:rPr lang="ar-SA" sz="3200" b="1" u="sng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</a:rPr>
              <a:t>أحلام راع </a:t>
            </a:r>
            <a:endParaRPr lang="ar-SA" sz="3200" b="1" u="sng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solidFill>
                <a:sysClr val="windowText" lastClr="000000"/>
              </a:solidFill>
            </a:endParaRPr>
          </a:p>
        </p:txBody>
      </p:sp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913060"/>
              </p:ext>
            </p:extLst>
          </p:nvPr>
        </p:nvGraphicFramePr>
        <p:xfrm>
          <a:off x="5102412" y="1720963"/>
          <a:ext cx="6246905" cy="4363019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642234"/>
                <a:gridCol w="1197035"/>
                <a:gridCol w="1560122"/>
                <a:gridCol w="1847514"/>
              </a:tblGrid>
              <a:tr h="399095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/>
                        <a:t>الجملة</a:t>
                      </a:r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/>
                        <a:t>الفعل</a:t>
                      </a:r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/>
                        <a:t>الفاعل</a:t>
                      </a:r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/>
                        <a:t>المفعول به</a:t>
                      </a:r>
                      <a:endParaRPr lang="he-IL" sz="2400" dirty="0"/>
                    </a:p>
                  </a:txBody>
                  <a:tcPr/>
                </a:tc>
              </a:tr>
              <a:tr h="399095">
                <a:tc>
                  <a:txBody>
                    <a:bodyPr/>
                    <a:lstStyle/>
                    <a:p>
                      <a:pPr algn="ctr"/>
                      <a:r>
                        <a:rPr lang="ar-SA" sz="1800" b="0" dirty="0" smtClean="0">
                          <a:effectLst/>
                          <a:latin typeface="Droid Arabic Kufi"/>
                        </a:rPr>
                        <a:t>اشْترَتِ </a:t>
                      </a:r>
                      <a:r>
                        <a:rPr lang="ar-SA" sz="1800" b="0" dirty="0" err="1">
                          <a:effectLst/>
                          <a:latin typeface="Droid Arabic Kufi"/>
                        </a:rPr>
                        <a:t>ٱلْأُمُّ</a:t>
                      </a:r>
                      <a:r>
                        <a:rPr lang="ar-SA" sz="1800" b="0" dirty="0">
                          <a:effectLst/>
                          <a:latin typeface="Droid Arabic Kufi"/>
                        </a:rPr>
                        <a:t> رَغيفَ </a:t>
                      </a: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b="1">
                          <a:solidFill>
                            <a:srgbClr val="0000CD"/>
                          </a:solidFill>
                          <a:effectLst/>
                          <a:latin typeface="Droid Arabic Kufi"/>
                        </a:rPr>
                        <a:t>اِشْترَتِ</a:t>
                      </a:r>
                      <a:endParaRPr lang="ar-SA" sz="18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b="1">
                          <a:solidFill>
                            <a:srgbClr val="0000CD"/>
                          </a:solidFill>
                          <a:effectLst/>
                          <a:latin typeface="Droid Arabic Kufi"/>
                        </a:rPr>
                        <a:t>الْأُمُّ</a:t>
                      </a:r>
                      <a:endParaRPr lang="ar-SA" sz="18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sz="1800" b="1">
                          <a:solidFill>
                            <a:srgbClr val="0000CD"/>
                          </a:solidFill>
                          <a:effectLst/>
                          <a:latin typeface="Droid Arabic Kufi"/>
                        </a:rPr>
                        <a:t>رَغيفَ</a:t>
                      </a:r>
                      <a:endParaRPr lang="ar-SA" sz="18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</a:tr>
              <a:tr h="457130">
                <a:tc>
                  <a:txBody>
                    <a:bodyPr/>
                    <a:lstStyle/>
                    <a:p>
                      <a:pPr algn="ctr"/>
                      <a:r>
                        <a:rPr lang="ar-SA" sz="1800" b="0" dirty="0">
                          <a:effectLst/>
                          <a:latin typeface="Droid Arabic Kufi"/>
                        </a:rPr>
                        <a:t>وَزَّعَ </a:t>
                      </a:r>
                      <a:r>
                        <a:rPr lang="ar-SA" sz="1800" b="0" dirty="0" err="1">
                          <a:effectLst/>
                          <a:latin typeface="Droid Arabic Kufi"/>
                        </a:rPr>
                        <a:t>ٱلْبائِعُ</a:t>
                      </a:r>
                      <a:r>
                        <a:rPr lang="ar-SA" sz="1800" b="0" dirty="0">
                          <a:effectLst/>
                          <a:latin typeface="Droid Arabic Kufi"/>
                        </a:rPr>
                        <a:t> </a:t>
                      </a:r>
                      <a:r>
                        <a:rPr lang="ar-SA" sz="1800" b="0" dirty="0" err="1">
                          <a:effectLst/>
                          <a:latin typeface="Droid Arabic Kufi"/>
                        </a:rPr>
                        <a:t>ٱلصُّحُفَ</a:t>
                      </a:r>
                      <a:endParaRPr lang="ar-SA" sz="1800" b="0" dirty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 dirty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</a:tr>
              <a:tr h="399095">
                <a:tc>
                  <a:txBody>
                    <a:bodyPr/>
                    <a:lstStyle/>
                    <a:p>
                      <a:pPr algn="ctr"/>
                      <a:r>
                        <a:rPr lang="ar-SA" sz="1800" b="0">
                          <a:effectLst/>
                          <a:latin typeface="Droid Arabic Kufi"/>
                        </a:rPr>
                        <a:t>كَسِبَ ٱلْوَلَدُ ٱلْمالَ</a:t>
                      </a: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 dirty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</a:tr>
              <a:tr h="688848">
                <a:tc>
                  <a:txBody>
                    <a:bodyPr/>
                    <a:lstStyle/>
                    <a:p>
                      <a:pPr algn="ctr"/>
                      <a:r>
                        <a:rPr lang="ar-SA" sz="1800" b="0">
                          <a:effectLst/>
                          <a:latin typeface="Droid Arabic Kufi"/>
                        </a:rPr>
                        <a:t>جَمَعَ أَبي ٱلنُّقودَ</a:t>
                      </a: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 dirty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</a:tr>
              <a:tr h="688848">
                <a:tc>
                  <a:txBody>
                    <a:bodyPr/>
                    <a:lstStyle/>
                    <a:p>
                      <a:pPr algn="ctr"/>
                      <a:r>
                        <a:rPr lang="ar-SA" sz="1800" b="0">
                          <a:effectLst/>
                          <a:latin typeface="Droid Arabic Kufi"/>
                        </a:rPr>
                        <a:t>اِسْتَشارَ ٱلْوَلَدُ والِدَيْهِ</a:t>
                      </a: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 dirty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</a:tr>
              <a:tr h="688848">
                <a:tc>
                  <a:txBody>
                    <a:bodyPr/>
                    <a:lstStyle/>
                    <a:p>
                      <a:pPr algn="ctr"/>
                      <a:r>
                        <a:rPr lang="ar-SA" sz="1800" b="0">
                          <a:effectLst/>
                          <a:latin typeface="Droid Arabic Kufi"/>
                        </a:rPr>
                        <a:t>دَخَلَ ٱلسّائِقُ ٱلْمَحَطَّةَ</a:t>
                      </a: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 dirty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 dirty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 dirty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</a:tr>
              <a:tr h="399095">
                <a:tc>
                  <a:txBody>
                    <a:bodyPr/>
                    <a:lstStyle/>
                    <a:p>
                      <a:pPr algn="ctr"/>
                      <a:r>
                        <a:rPr lang="ar-SA" sz="1800" b="0">
                          <a:effectLst/>
                          <a:latin typeface="Droid Arabic Kufi"/>
                        </a:rPr>
                        <a:t>نالَ ٱلْفائِزُ جائِزَةً</a:t>
                      </a: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  <a:tc>
                  <a:txBody>
                    <a:bodyPr/>
                    <a:lstStyle/>
                    <a:p>
                      <a:pPr algn="ctr"/>
                      <a:endParaRPr lang="he-IL" sz="2400" b="0" dirty="0">
                        <a:effectLst/>
                        <a:latin typeface="Droid Arabic Kufi"/>
                      </a:endParaRPr>
                    </a:p>
                  </a:txBody>
                  <a:tcPr marL="95250" marR="95250" marT="57150" marB="57150" anchor="ctr"/>
                </a:tc>
              </a:tr>
            </a:tbl>
          </a:graphicData>
        </a:graphic>
      </p:graphicFrame>
      <p:sp>
        <p:nvSpPr>
          <p:cNvPr id="5" name="תרשים זרימה: תהליך חלופי 4"/>
          <p:cNvSpPr/>
          <p:nvPr/>
        </p:nvSpPr>
        <p:spPr>
          <a:xfrm>
            <a:off x="1153459" y="2869453"/>
            <a:ext cx="3517900" cy="307340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>
                <a:solidFill>
                  <a:prstClr val="black"/>
                </a:solidFill>
              </a:rPr>
              <a:t>المفعول به : </a:t>
            </a:r>
          </a:p>
          <a:p>
            <a:pPr algn="ctr"/>
            <a:r>
              <a:rPr lang="ar-SA" dirty="0">
                <a:solidFill>
                  <a:prstClr val="black"/>
                </a:solidFill>
              </a:rPr>
              <a:t>هو اسم يقع عليه فعل الفاعل </a:t>
            </a:r>
          </a:p>
          <a:p>
            <a:pPr algn="ctr"/>
            <a:r>
              <a:rPr lang="ar-SA" dirty="0">
                <a:solidFill>
                  <a:prstClr val="black"/>
                </a:solidFill>
              </a:rPr>
              <a:t>يأتي دائما المفعول به بعد الفاعل</a:t>
            </a:r>
          </a:p>
          <a:p>
            <a:pPr algn="ctr"/>
            <a:r>
              <a:rPr lang="ar-SA" dirty="0">
                <a:solidFill>
                  <a:prstClr val="black"/>
                </a:solidFill>
              </a:rPr>
              <a:t>مثال : اكل الرجل رغيفا </a:t>
            </a:r>
          </a:p>
          <a:p>
            <a:pPr algn="ctr"/>
            <a:r>
              <a:rPr lang="ar-SA" dirty="0">
                <a:solidFill>
                  <a:prstClr val="black"/>
                </a:solidFill>
              </a:rPr>
              <a:t>اكل (فعل ) </a:t>
            </a:r>
          </a:p>
          <a:p>
            <a:pPr algn="ctr"/>
            <a:r>
              <a:rPr lang="ar-SA" dirty="0">
                <a:solidFill>
                  <a:prstClr val="black"/>
                </a:solidFill>
              </a:rPr>
              <a:t>الرجل ( فاعل )  </a:t>
            </a:r>
          </a:p>
          <a:p>
            <a:pPr algn="ctr"/>
            <a:r>
              <a:rPr lang="ar-SA" dirty="0">
                <a:solidFill>
                  <a:prstClr val="black"/>
                </a:solidFill>
              </a:rPr>
              <a:t>نسال عن المفعول به : ماذا فعل الفاعل ؟</a:t>
            </a:r>
          </a:p>
          <a:p>
            <a:pPr algn="ctr"/>
            <a:r>
              <a:rPr lang="ar-SA" dirty="0">
                <a:solidFill>
                  <a:prstClr val="black"/>
                </a:solidFill>
              </a:rPr>
              <a:t>ماذا اكل الرجل؟ الجواب رغيفا </a:t>
            </a:r>
          </a:p>
          <a:p>
            <a:pPr algn="ctr"/>
            <a:r>
              <a:rPr lang="ar-SA" dirty="0">
                <a:solidFill>
                  <a:prstClr val="black"/>
                </a:solidFill>
              </a:rPr>
              <a:t>اذا رغيفا مفعول به</a:t>
            </a:r>
            <a:endParaRPr lang="he-I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53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Application>Microsoft Office PowerPoint</Application>
  <PresentationFormat>מסך רחב</PresentationFormat>
  <Paragraphs>29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Droid Arabic Kufi</vt:lpstr>
      <vt:lpstr>Simplified Arabic</vt:lpstr>
      <vt:lpstr>Times New Roman</vt:lpstr>
      <vt:lpstr>نسق Office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2021-02-27T11:00:43Z</dcterms:created>
  <dcterms:modified xsi:type="dcterms:W3CDTF">2021-02-27T11:01:03Z</dcterms:modified>
</cp:coreProperties>
</file>