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506"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שקופית כותרת">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16427D15-A40D-4F63-ACCA-D0A88A1772C7}" type="datetimeFigureOut">
              <a:rPr lang="he-IL" smtClean="0"/>
              <a:t>י"ז/שבט/תשפ"א</a:t>
            </a:fld>
            <a:endParaRPr lang="he-IL"/>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he-IL"/>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5C7F7A6B-6317-4336-8E75-512B0C9BAD5A}" type="slidenum">
              <a:rPr lang="he-IL" smtClean="0"/>
              <a:t>‹#›</a:t>
            </a:fld>
            <a:endParaRPr lang="he-IL"/>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he-IL" smtClean="0"/>
              <a:t>לחץ כדי לערוך סגנון כותרת של תבנית בסיס</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smtClean="0"/>
              <a:t>לחץ כדי לערוך סגנון כותרת משנה של תבנית בסיס</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smtClean="0"/>
              <a:t>לחץ כדי לערוך סגנון כותרת של תבנית בסיס</a:t>
            </a:r>
            <a:endParaRPr lang="en-US"/>
          </a:p>
        </p:txBody>
      </p:sp>
      <p:sp>
        <p:nvSpPr>
          <p:cNvPr id="3" name="Vertical Text Placeholder 2"/>
          <p:cNvSpPr>
            <a:spLocks noGrp="1"/>
          </p:cNvSpPr>
          <p:nvPr>
            <p:ph type="body" orient="vert" idx="1"/>
          </p:nvPr>
        </p:nvSpPr>
        <p:spPr/>
        <p:txBody>
          <a:bodyPr vert="eaVert" anchor="ct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Date Placeholder 3"/>
          <p:cNvSpPr>
            <a:spLocks noGrp="1"/>
          </p:cNvSpPr>
          <p:nvPr>
            <p:ph type="dt" sz="half" idx="10"/>
          </p:nvPr>
        </p:nvSpPr>
        <p:spPr/>
        <p:txBody>
          <a:bodyPr/>
          <a:lstStyle/>
          <a:p>
            <a:fld id="{16427D15-A40D-4F63-ACCA-D0A88A1772C7}" type="datetimeFigureOut">
              <a:rPr lang="he-IL" smtClean="0"/>
              <a:t>י"ז/שבט/תשפ"א</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5C7F7A6B-6317-4336-8E75-512B0C9BAD5A}" type="slidenum">
              <a:rPr lang="he-IL" smtClean="0"/>
              <a:t>‹#›</a:t>
            </a:fld>
            <a:endParaRPr lang="he-IL"/>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he-IL" smtClean="0"/>
              <a:t>לחץ כדי לערוך סגנון כותרת של תבנית בסיס</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Date Placeholder 3"/>
          <p:cNvSpPr>
            <a:spLocks noGrp="1"/>
          </p:cNvSpPr>
          <p:nvPr>
            <p:ph type="dt" sz="half" idx="10"/>
          </p:nvPr>
        </p:nvSpPr>
        <p:spPr/>
        <p:txBody>
          <a:bodyPr/>
          <a:lstStyle/>
          <a:p>
            <a:fld id="{16427D15-A40D-4F63-ACCA-D0A88A1772C7}" type="datetimeFigureOut">
              <a:rPr lang="he-IL" smtClean="0"/>
              <a:t>י"ז/שבט/תשפ"א</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5C7F7A6B-6317-4336-8E75-512B0C9BAD5A}" type="slidenum">
              <a:rPr lang="he-IL" smtClean="0"/>
              <a:t>‹#›</a:t>
            </a:fld>
            <a:endParaRPr lang="he-IL"/>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Date Placeholder 3"/>
          <p:cNvSpPr>
            <a:spLocks noGrp="1"/>
          </p:cNvSpPr>
          <p:nvPr>
            <p:ph type="dt" sz="half" idx="10"/>
          </p:nvPr>
        </p:nvSpPr>
        <p:spPr/>
        <p:txBody>
          <a:bodyPr/>
          <a:lstStyle/>
          <a:p>
            <a:fld id="{16427D15-A40D-4F63-ACCA-D0A88A1772C7}" type="datetimeFigureOut">
              <a:rPr lang="he-IL" smtClean="0"/>
              <a:t>י"ז/שבט/תשפ"א</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5C7F7A6B-6317-4336-8E75-512B0C9BAD5A}" type="slidenum">
              <a:rPr lang="he-IL" smtClean="0"/>
              <a:t>‹#›</a:t>
            </a:fld>
            <a:endParaRPr lang="he-IL"/>
          </a:p>
        </p:txBody>
      </p:sp>
      <p:sp>
        <p:nvSpPr>
          <p:cNvPr id="11" name="Title 10"/>
          <p:cNvSpPr>
            <a:spLocks noGrp="1"/>
          </p:cNvSpPr>
          <p:nvPr>
            <p:ph type="title"/>
          </p:nvPr>
        </p:nvSpPr>
        <p:spPr/>
        <p:txBody>
          <a:bodyPr/>
          <a:lstStyle/>
          <a:p>
            <a:r>
              <a:rPr lang="he-IL" smtClean="0"/>
              <a:t>לחץ כדי לערוך סגנון כותרת של תבנית בסיס</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Date Placeholder 3"/>
          <p:cNvSpPr>
            <a:spLocks noGrp="1"/>
          </p:cNvSpPr>
          <p:nvPr>
            <p:ph type="dt" sz="half" idx="10"/>
          </p:nvPr>
        </p:nvSpPr>
        <p:spPr/>
        <p:txBody>
          <a:bodyPr/>
          <a:lstStyle/>
          <a:p>
            <a:fld id="{16427D15-A40D-4F63-ACCA-D0A88A1772C7}" type="datetimeFigureOut">
              <a:rPr lang="he-IL" smtClean="0"/>
              <a:t>י"ז/שבט/תשפ"א</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5C7F7A6B-6317-4336-8E75-512B0C9BAD5A}" type="slidenum">
              <a:rPr lang="he-IL" smtClean="0"/>
              <a:t>‹#›</a:t>
            </a:fld>
            <a:endParaRPr lang="he-IL"/>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6427D15-A40D-4F63-ACCA-D0A88A1772C7}" type="datetimeFigureOut">
              <a:rPr lang="he-IL" smtClean="0"/>
              <a:t>י"ז/שבט/תשפ"א</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5C7F7A6B-6317-4336-8E75-512B0C9BAD5A}" type="slidenum">
              <a:rPr lang="he-IL" smtClean="0"/>
              <a:t>‹#›</a:t>
            </a:fld>
            <a:endParaRPr lang="he-IL"/>
          </a:p>
        </p:txBody>
      </p:sp>
      <p:sp>
        <p:nvSpPr>
          <p:cNvPr id="12" name="Title 11"/>
          <p:cNvSpPr>
            <a:spLocks noGrp="1"/>
          </p:cNvSpPr>
          <p:nvPr>
            <p:ph type="title"/>
          </p:nvPr>
        </p:nvSpPr>
        <p:spPr/>
        <p:txBody>
          <a:bodyPr/>
          <a:lstStyle>
            <a:lvl1pPr>
              <a:defRPr>
                <a:solidFill>
                  <a:schemeClr val="tx2"/>
                </a:solidFill>
              </a:defRPr>
            </a:lvl1pPr>
          </a:lstStyle>
          <a:p>
            <a:r>
              <a:rPr lang="he-IL" smtClean="0"/>
              <a:t>לחץ כדי לערוך סגנון כותרת של תבנית בסיס</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he-IL" smtClean="0"/>
              <a:t>לחץ כדי לערוך סגנון כותרת של תבנית בסיס</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7" name="Date Placeholder 6"/>
          <p:cNvSpPr>
            <a:spLocks noGrp="1"/>
          </p:cNvSpPr>
          <p:nvPr>
            <p:ph type="dt" sz="half" idx="10"/>
          </p:nvPr>
        </p:nvSpPr>
        <p:spPr/>
        <p:txBody>
          <a:bodyPr/>
          <a:lstStyle/>
          <a:p>
            <a:fld id="{16427D15-A40D-4F63-ACCA-D0A88A1772C7}" type="datetimeFigureOut">
              <a:rPr lang="he-IL" smtClean="0"/>
              <a:t>י"ז/שבט/תשפ"א</a:t>
            </a:fld>
            <a:endParaRPr lang="he-IL"/>
          </a:p>
        </p:txBody>
      </p:sp>
      <p:sp>
        <p:nvSpPr>
          <p:cNvPr id="8" name="Footer Placeholder 7"/>
          <p:cNvSpPr>
            <a:spLocks noGrp="1"/>
          </p:cNvSpPr>
          <p:nvPr>
            <p:ph type="ftr" sz="quarter" idx="11"/>
          </p:nvPr>
        </p:nvSpPr>
        <p:spPr/>
        <p:txBody>
          <a:bodyPr/>
          <a:lstStyle/>
          <a:p>
            <a:endParaRPr lang="he-IL"/>
          </a:p>
        </p:txBody>
      </p:sp>
      <p:sp>
        <p:nvSpPr>
          <p:cNvPr id="9" name="Slide Number Placeholder 8"/>
          <p:cNvSpPr>
            <a:spLocks noGrp="1"/>
          </p:cNvSpPr>
          <p:nvPr>
            <p:ph type="sldNum" sz="quarter" idx="12"/>
          </p:nvPr>
        </p:nvSpPr>
        <p:spPr/>
        <p:txBody>
          <a:bodyPr/>
          <a:lstStyle/>
          <a:p>
            <a:fld id="{5C7F7A6B-6317-4336-8E75-512B0C9BAD5A}" type="slidenum">
              <a:rPr lang="he-IL" smtClean="0"/>
              <a:t>‹#›</a:t>
            </a:fld>
            <a:endParaRPr lang="he-IL"/>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smtClean="0"/>
              <a:t>לחץ כדי לערוך סגנון כותרת של תבנית בסיס</a:t>
            </a:r>
            <a:endParaRPr lang="en-US" dirty="0"/>
          </a:p>
        </p:txBody>
      </p:sp>
      <p:sp>
        <p:nvSpPr>
          <p:cNvPr id="3" name="Date Placeholder 2"/>
          <p:cNvSpPr>
            <a:spLocks noGrp="1"/>
          </p:cNvSpPr>
          <p:nvPr>
            <p:ph type="dt" sz="half" idx="10"/>
          </p:nvPr>
        </p:nvSpPr>
        <p:spPr/>
        <p:txBody>
          <a:bodyPr/>
          <a:lstStyle/>
          <a:p>
            <a:fld id="{16427D15-A40D-4F63-ACCA-D0A88A1772C7}" type="datetimeFigureOut">
              <a:rPr lang="he-IL" smtClean="0"/>
              <a:t>י"ז/שבט/תשפ"א</a:t>
            </a:fld>
            <a:endParaRPr lang="he-IL"/>
          </a:p>
        </p:txBody>
      </p:sp>
      <p:sp>
        <p:nvSpPr>
          <p:cNvPr id="4" name="Footer Placeholder 3"/>
          <p:cNvSpPr>
            <a:spLocks noGrp="1"/>
          </p:cNvSpPr>
          <p:nvPr>
            <p:ph type="ftr" sz="quarter" idx="11"/>
          </p:nvPr>
        </p:nvSpPr>
        <p:spPr/>
        <p:txBody>
          <a:bodyPr/>
          <a:lstStyle/>
          <a:p>
            <a:endParaRPr lang="he-IL"/>
          </a:p>
        </p:txBody>
      </p:sp>
      <p:sp>
        <p:nvSpPr>
          <p:cNvPr id="5" name="Slide Number Placeholder 4"/>
          <p:cNvSpPr>
            <a:spLocks noGrp="1"/>
          </p:cNvSpPr>
          <p:nvPr>
            <p:ph type="sldNum" sz="quarter" idx="12"/>
          </p:nvPr>
        </p:nvSpPr>
        <p:spPr/>
        <p:txBody>
          <a:bodyPr/>
          <a:lstStyle/>
          <a:p>
            <a:fld id="{5C7F7A6B-6317-4336-8E75-512B0C9BAD5A}" type="slidenum">
              <a:rPr lang="he-IL" smtClean="0"/>
              <a:t>‹#›</a:t>
            </a:fld>
            <a:endParaRPr lang="he-IL"/>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427D15-A40D-4F63-ACCA-D0A88A1772C7}" type="datetimeFigureOut">
              <a:rPr lang="he-IL" smtClean="0"/>
              <a:t>י"ז/שבט/תשפ"א</a:t>
            </a:fld>
            <a:endParaRPr lang="he-IL"/>
          </a:p>
        </p:txBody>
      </p:sp>
      <p:sp>
        <p:nvSpPr>
          <p:cNvPr id="3" name="Footer Placeholder 2"/>
          <p:cNvSpPr>
            <a:spLocks noGrp="1"/>
          </p:cNvSpPr>
          <p:nvPr>
            <p:ph type="ftr" sz="quarter" idx="11"/>
          </p:nvPr>
        </p:nvSpPr>
        <p:spPr/>
        <p:txBody>
          <a:bodyPr/>
          <a:lstStyle/>
          <a:p>
            <a:endParaRPr lang="he-IL"/>
          </a:p>
        </p:txBody>
      </p:sp>
      <p:sp>
        <p:nvSpPr>
          <p:cNvPr id="4" name="Slide Number Placeholder 3"/>
          <p:cNvSpPr>
            <a:spLocks noGrp="1"/>
          </p:cNvSpPr>
          <p:nvPr>
            <p:ph type="sldNum" sz="quarter" idx="12"/>
          </p:nvPr>
        </p:nvSpPr>
        <p:spPr/>
        <p:txBody>
          <a:bodyPr/>
          <a:lstStyle/>
          <a:p>
            <a:fld id="{5C7F7A6B-6317-4336-8E75-512B0C9BAD5A}" type="slidenum">
              <a:rPr lang="he-IL" smtClean="0"/>
              <a:t>‹#›</a:t>
            </a:fld>
            <a:endParaRPr lang="he-I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he-IL" smtClean="0"/>
              <a:t>לחץ כדי לערוך סגנון כותרת של תבנית בסיס</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Date Placeholder 4"/>
          <p:cNvSpPr>
            <a:spLocks noGrp="1"/>
          </p:cNvSpPr>
          <p:nvPr>
            <p:ph type="dt" sz="half" idx="10"/>
          </p:nvPr>
        </p:nvSpPr>
        <p:spPr/>
        <p:txBody>
          <a:bodyPr/>
          <a:lstStyle/>
          <a:p>
            <a:fld id="{16427D15-A40D-4F63-ACCA-D0A88A1772C7}" type="datetimeFigureOut">
              <a:rPr lang="he-IL" smtClean="0"/>
              <a:t>י"ז/שבט/תשפ"א</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5C7F7A6B-6317-4336-8E75-512B0C9BAD5A}" type="slidenum">
              <a:rPr lang="he-IL" smtClean="0"/>
              <a:t>‹#›</a:t>
            </a:fld>
            <a:endParaRPr lang="he-I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he-IL" smtClean="0"/>
              <a:t>לחץ כדי לערוך סגנון כותרת של תבנית בסיס</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smtClean="0"/>
              <a:t>לחץ על הסמל כדי להוסיף תמונה</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Date Placeholder 4"/>
          <p:cNvSpPr>
            <a:spLocks noGrp="1"/>
          </p:cNvSpPr>
          <p:nvPr>
            <p:ph type="dt" sz="half" idx="10"/>
          </p:nvPr>
        </p:nvSpPr>
        <p:spPr/>
        <p:txBody>
          <a:bodyPr/>
          <a:lstStyle/>
          <a:p>
            <a:fld id="{16427D15-A40D-4F63-ACCA-D0A88A1772C7}" type="datetimeFigureOut">
              <a:rPr lang="he-IL" smtClean="0"/>
              <a:t>י"ז/שבט/תשפ"א</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5C7F7A6B-6317-4336-8E75-512B0C9BAD5A}" type="slidenum">
              <a:rPr lang="he-IL" smtClean="0"/>
              <a:t>‹#›</a:t>
            </a:fld>
            <a:endParaRPr lang="he-I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16427D15-A40D-4F63-ACCA-D0A88A1772C7}" type="datetimeFigureOut">
              <a:rPr lang="he-IL" smtClean="0"/>
              <a:t>י"ז/שבט/תשפ"א</a:t>
            </a:fld>
            <a:endParaRPr lang="he-IL"/>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he-IL"/>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5C7F7A6B-6317-4336-8E75-512B0C9BAD5A}" type="slidenum">
              <a:rPr lang="he-IL" smtClean="0"/>
              <a:t>‹#›</a:t>
            </a:fld>
            <a:endParaRPr lang="he-IL"/>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1" eaLnBrk="1" latinLnBrk="0" hangingPunct="1">
        <a:spcBef>
          <a:spcPct val="0"/>
        </a:spcBef>
        <a:buNone/>
        <a:defRPr sz="540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65760" indent="-365760" algn="r" defTabSz="914400" rtl="1"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r" defTabSz="914400" rtl="1"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r" defTabSz="914400" rtl="1"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r" defTabSz="914400" rtl="1"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r" defTabSz="914400" rtl="1"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r" defTabSz="914400" rtl="1"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r" defTabSz="914400" rtl="1"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r" defTabSz="914400" rtl="1"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r" defTabSz="914400" rtl="1"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solidFill>
            <a:schemeClr val="accent2"/>
          </a:solidFill>
        </p:spPr>
        <p:txBody>
          <a:bodyPr/>
          <a:lstStyle/>
          <a:p>
            <a:r>
              <a:rPr lang="ar-SA" b="1" dirty="0" smtClean="0"/>
              <a:t>تربية اسلامية </a:t>
            </a:r>
            <a:br>
              <a:rPr lang="ar-SA" b="1" dirty="0" smtClean="0"/>
            </a:br>
            <a:r>
              <a:rPr lang="ar-SA" b="1" i="1" dirty="0" smtClean="0"/>
              <a:t>طبقة </a:t>
            </a:r>
            <a:r>
              <a:rPr lang="ar-SA" b="1" i="1" dirty="0" err="1" smtClean="0"/>
              <a:t>الروابع</a:t>
            </a:r>
            <a:r>
              <a:rPr lang="ar-SA" b="1" i="1" dirty="0" smtClean="0"/>
              <a:t> </a:t>
            </a:r>
            <a:endParaRPr lang="he-IL" b="1" i="1" dirty="0"/>
          </a:p>
        </p:txBody>
      </p:sp>
      <p:sp>
        <p:nvSpPr>
          <p:cNvPr id="3" name="כותרת משנה 2"/>
          <p:cNvSpPr>
            <a:spLocks noGrp="1"/>
          </p:cNvSpPr>
          <p:nvPr>
            <p:ph type="subTitle" idx="1"/>
          </p:nvPr>
        </p:nvSpPr>
        <p:spPr/>
        <p:txBody>
          <a:bodyPr>
            <a:normAutofit/>
          </a:bodyPr>
          <a:lstStyle/>
          <a:p>
            <a:r>
              <a:rPr lang="ar-SA" sz="4800" b="1" dirty="0" smtClean="0">
                <a:solidFill>
                  <a:schemeClr val="tx2">
                    <a:lumMod val="25000"/>
                  </a:schemeClr>
                </a:solidFill>
              </a:rPr>
              <a:t>نتعلم عن بعد ونستفيد </a:t>
            </a:r>
            <a:endParaRPr lang="he-IL" sz="4800" b="1" dirty="0">
              <a:solidFill>
                <a:schemeClr val="tx2">
                  <a:lumMod val="25000"/>
                </a:schemeClr>
              </a:solidFill>
            </a:endParaRPr>
          </a:p>
        </p:txBody>
      </p:sp>
    </p:spTree>
    <p:extLst>
      <p:ext uri="{BB962C8B-B14F-4D97-AF65-F5344CB8AC3E}">
        <p14:creationId xmlns:p14="http://schemas.microsoft.com/office/powerpoint/2010/main" val="41721275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תוכן 1"/>
          <p:cNvSpPr>
            <a:spLocks noGrp="1"/>
          </p:cNvSpPr>
          <p:nvPr>
            <p:ph idx="1"/>
          </p:nvPr>
        </p:nvSpPr>
        <p:spPr>
          <a:solidFill>
            <a:schemeClr val="accent2">
              <a:lumMod val="75000"/>
            </a:schemeClr>
          </a:solidFill>
        </p:spPr>
        <p:txBody>
          <a:bodyPr/>
          <a:lstStyle/>
          <a:p>
            <a:r>
              <a:rPr lang="ar-SA" b="1" dirty="0" smtClean="0"/>
              <a:t>المعجزة </a:t>
            </a:r>
            <a:r>
              <a:rPr lang="ar-SA" b="1" dirty="0"/>
              <a:t>هي خرق </a:t>
            </a:r>
            <a:r>
              <a:rPr lang="ar-SA" b="1" dirty="0" smtClean="0"/>
              <a:t>لقوانين </a:t>
            </a:r>
            <a:r>
              <a:rPr lang="ar-SA" b="1" dirty="0"/>
              <a:t>الكون, ويؤيد الله </a:t>
            </a:r>
            <a:r>
              <a:rPr lang="ar-SA" b="1" dirty="0" smtClean="0"/>
              <a:t>سبحانه </a:t>
            </a:r>
            <a:r>
              <a:rPr lang="ar-SA" b="1" dirty="0"/>
              <a:t>وتعالى بها رسله.</a:t>
            </a:r>
          </a:p>
          <a:p>
            <a:r>
              <a:rPr lang="ar-SA" b="1" dirty="0"/>
              <a:t> وقد يخلط الناس بين </a:t>
            </a:r>
            <a:r>
              <a:rPr lang="ar-SA" b="1" dirty="0" smtClean="0"/>
              <a:t>المعجزة </a:t>
            </a:r>
            <a:r>
              <a:rPr lang="ar-SA" b="1" dirty="0"/>
              <a:t>والكرامة, ولكن هناك فرقا بينهما, فرغم</a:t>
            </a:r>
          </a:p>
          <a:p>
            <a:r>
              <a:rPr lang="ar-SA" b="1" dirty="0"/>
              <a:t>أن كل منهما أمر خارق </a:t>
            </a:r>
            <a:r>
              <a:rPr lang="ar-SA" b="1" dirty="0" smtClean="0"/>
              <a:t>للعادة الا </a:t>
            </a:r>
            <a:r>
              <a:rPr lang="ar-SA" b="1" dirty="0"/>
              <a:t>أن </a:t>
            </a:r>
            <a:r>
              <a:rPr lang="ar-SA" b="1" dirty="0" smtClean="0"/>
              <a:t>المعجزة </a:t>
            </a:r>
            <a:r>
              <a:rPr lang="ar-SA" b="1" dirty="0"/>
              <a:t>يظهرها الله على أيدي </a:t>
            </a:r>
            <a:r>
              <a:rPr lang="ar-SA" b="1" dirty="0" smtClean="0"/>
              <a:t> الانبياء والمرسلين</a:t>
            </a:r>
            <a:r>
              <a:rPr lang="ar-SA" b="1" dirty="0"/>
              <a:t>, أما الكرامة فهي أمر يظهره الله على أيدي بشر غير </a:t>
            </a:r>
            <a:r>
              <a:rPr lang="ar-SA" b="1" dirty="0" smtClean="0"/>
              <a:t>الأنبياء.</a:t>
            </a:r>
            <a:endParaRPr lang="ar-SA" b="1" dirty="0"/>
          </a:p>
          <a:p>
            <a:r>
              <a:rPr lang="ar-SA" b="1" dirty="0"/>
              <a:t> وفي المعجزات عبر وايمان </a:t>
            </a:r>
            <a:r>
              <a:rPr lang="ar-SA" b="1" dirty="0" smtClean="0"/>
              <a:t>وعقيدة </a:t>
            </a:r>
            <a:r>
              <a:rPr lang="ar-SA" b="1" dirty="0"/>
              <a:t>خالصة, وقد وجدت الحديث عنها</a:t>
            </a:r>
          </a:p>
          <a:p>
            <a:r>
              <a:rPr lang="ar-SA" b="1" dirty="0"/>
              <a:t>شائقا </a:t>
            </a:r>
            <a:r>
              <a:rPr lang="ar-SA" b="1" dirty="0" smtClean="0"/>
              <a:t>مقبول.</a:t>
            </a:r>
            <a:endParaRPr lang="he-IL" b="1" dirty="0"/>
          </a:p>
        </p:txBody>
      </p:sp>
      <p:sp>
        <p:nvSpPr>
          <p:cNvPr id="3" name="כותרת 2"/>
          <p:cNvSpPr>
            <a:spLocks noGrp="1"/>
          </p:cNvSpPr>
          <p:nvPr>
            <p:ph type="title"/>
          </p:nvPr>
        </p:nvSpPr>
        <p:spPr/>
        <p:txBody>
          <a:bodyPr/>
          <a:lstStyle/>
          <a:p>
            <a:r>
              <a:rPr lang="ar-SA" b="1" dirty="0" smtClean="0"/>
              <a:t>دَرسُنا : مُعجزات الرُّسل عليهم السّلام </a:t>
            </a:r>
            <a:endParaRPr lang="he-IL" b="1" dirty="0"/>
          </a:p>
        </p:txBody>
      </p:sp>
    </p:spTree>
    <p:extLst>
      <p:ext uri="{BB962C8B-B14F-4D97-AF65-F5344CB8AC3E}">
        <p14:creationId xmlns:p14="http://schemas.microsoft.com/office/powerpoint/2010/main" val="16671013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תוכן 1"/>
          <p:cNvSpPr>
            <a:spLocks noGrp="1"/>
          </p:cNvSpPr>
          <p:nvPr>
            <p:ph idx="1"/>
          </p:nvPr>
        </p:nvSpPr>
        <p:spPr>
          <a:xfrm>
            <a:off x="699247" y="2248347"/>
            <a:ext cx="7745505" cy="1828725"/>
          </a:xfrm>
          <a:solidFill>
            <a:schemeClr val="accent2">
              <a:lumMod val="75000"/>
            </a:schemeClr>
          </a:solidFill>
        </p:spPr>
        <p:txBody>
          <a:bodyPr/>
          <a:lstStyle/>
          <a:p>
            <a:r>
              <a:rPr lang="ar-SA" b="1" dirty="0" smtClean="0">
                <a:solidFill>
                  <a:schemeClr val="tx1">
                    <a:lumMod val="95000"/>
                    <a:lumOff val="5000"/>
                  </a:schemeClr>
                </a:solidFill>
              </a:rPr>
              <a:t>{ </a:t>
            </a:r>
            <a:r>
              <a:rPr lang="ar-SA" b="1" dirty="0">
                <a:solidFill>
                  <a:schemeClr val="tx1">
                    <a:lumMod val="95000"/>
                    <a:lumOff val="5000"/>
                  </a:schemeClr>
                </a:solidFill>
              </a:rPr>
              <a:t>فأوحينا اليه أن اصنع الفلك بأعيننا ووحينا فاذا جاء </a:t>
            </a:r>
            <a:r>
              <a:rPr lang="ar-SA" b="1" dirty="0" err="1">
                <a:solidFill>
                  <a:schemeClr val="tx1">
                    <a:lumMod val="95000"/>
                    <a:lumOff val="5000"/>
                  </a:schemeClr>
                </a:solidFill>
              </a:rPr>
              <a:t>أمرنأا</a:t>
            </a:r>
            <a:r>
              <a:rPr lang="ar-SA" b="1" dirty="0">
                <a:solidFill>
                  <a:schemeClr val="tx1">
                    <a:lumMod val="95000"/>
                    <a:lumOff val="5000"/>
                  </a:schemeClr>
                </a:solidFill>
              </a:rPr>
              <a:t> وفار التّنور</a:t>
            </a:r>
          </a:p>
          <a:p>
            <a:r>
              <a:rPr lang="ar-SA" b="1" dirty="0">
                <a:solidFill>
                  <a:schemeClr val="tx1">
                    <a:lumMod val="95000"/>
                    <a:lumOff val="5000"/>
                  </a:schemeClr>
                </a:solidFill>
              </a:rPr>
              <a:t>فاسلك فيها من ك ّل زوجين اثنين وأهلك ال من سبق عليه القول منهم, ول</a:t>
            </a:r>
          </a:p>
          <a:p>
            <a:r>
              <a:rPr lang="ar-SA" b="1" dirty="0">
                <a:solidFill>
                  <a:schemeClr val="tx1">
                    <a:lumMod val="95000"/>
                    <a:lumOff val="5000"/>
                  </a:schemeClr>
                </a:solidFill>
              </a:rPr>
              <a:t>تخاطبني في الذين ظلموا, انأهم مغرقون}. المؤمنون 27.</a:t>
            </a:r>
            <a:endParaRPr lang="he-IL" b="1" dirty="0">
              <a:solidFill>
                <a:schemeClr val="tx1">
                  <a:lumMod val="95000"/>
                  <a:lumOff val="5000"/>
                </a:schemeClr>
              </a:solidFill>
            </a:endParaRPr>
          </a:p>
        </p:txBody>
      </p:sp>
      <p:sp>
        <p:nvSpPr>
          <p:cNvPr id="3" name="כותרת 2"/>
          <p:cNvSpPr>
            <a:spLocks noGrp="1"/>
          </p:cNvSpPr>
          <p:nvPr>
            <p:ph type="title"/>
          </p:nvPr>
        </p:nvSpPr>
        <p:spPr/>
        <p:txBody>
          <a:bodyPr/>
          <a:lstStyle/>
          <a:p>
            <a:r>
              <a:rPr lang="ar-SA" dirty="0"/>
              <a:t> قال تعالى:</a:t>
            </a:r>
            <a:br>
              <a:rPr lang="ar-SA" dirty="0"/>
            </a:br>
            <a:endParaRPr lang="he-IL" dirty="0"/>
          </a:p>
        </p:txBody>
      </p:sp>
    </p:spTree>
    <p:extLst>
      <p:ext uri="{BB962C8B-B14F-4D97-AF65-F5344CB8AC3E}">
        <p14:creationId xmlns:p14="http://schemas.microsoft.com/office/powerpoint/2010/main" val="34004941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תוכן 1"/>
          <p:cNvSpPr>
            <a:spLocks noGrp="1"/>
          </p:cNvSpPr>
          <p:nvPr>
            <p:ph idx="1"/>
          </p:nvPr>
        </p:nvSpPr>
        <p:spPr>
          <a:solidFill>
            <a:schemeClr val="tx2">
              <a:lumMod val="60000"/>
              <a:lumOff val="40000"/>
            </a:schemeClr>
          </a:solidFill>
        </p:spPr>
        <p:txBody>
          <a:bodyPr>
            <a:normAutofit/>
          </a:bodyPr>
          <a:lstStyle/>
          <a:p>
            <a:r>
              <a:rPr lang="ar-SA" b="1" dirty="0" smtClean="0"/>
              <a:t>المُعجِزة </a:t>
            </a:r>
            <a:r>
              <a:rPr lang="ar-SA" b="1" dirty="0"/>
              <a:t>لُغةً مأخوذةٌ من العَجْز؛ وهو يعني التأخّر عن الشيء، والعَجْز ضدُّ القدرة، وعَجَزَت المرأة تعجِز عُجُوزاً إذا كَبُر سِنُّها، وعَجَز فلان عن فعل شيءٍ يعجز عَجْزاً وعَجَزاناً؛ أي أنّه ضعُف ولم يقدر على فعله، وقد سُمِّيت العجوز بذلك لعجزها وضعفها، وعدم قدرتها على فعل الكثير من الأفعال التي كانت تقوم بها في السابق، والعجز يدلُّ على معنيَين رئيسَين، هما: الضّعف، ومؤخّر الشيء أو آخره، والأمر المُعجِز: هو الذي يعجز البشر عن الإتيان بمثله، ومنه المُعجِزة، أمّا التاء في لفظ مُعجِزة فليست تأنيثاً لها، إنّما هي من باب المُبالغة في </a:t>
            </a:r>
            <a:r>
              <a:rPr lang="ar-SA" b="1" dirty="0" smtClean="0"/>
              <a:t>الإعجاز.</a:t>
            </a:r>
            <a:endParaRPr lang="he-IL" b="1" dirty="0"/>
          </a:p>
        </p:txBody>
      </p:sp>
      <p:sp>
        <p:nvSpPr>
          <p:cNvPr id="3" name="כותרת 2"/>
          <p:cNvSpPr>
            <a:spLocks noGrp="1"/>
          </p:cNvSpPr>
          <p:nvPr>
            <p:ph type="title"/>
          </p:nvPr>
        </p:nvSpPr>
        <p:spPr/>
        <p:txBody>
          <a:bodyPr/>
          <a:lstStyle/>
          <a:p>
            <a:r>
              <a:rPr lang="ar-SA" dirty="0"/>
              <a:t>المُعجزة لُغةً </a:t>
            </a:r>
            <a:endParaRPr lang="he-IL" dirty="0"/>
          </a:p>
        </p:txBody>
      </p:sp>
    </p:spTree>
    <p:extLst>
      <p:ext uri="{BB962C8B-B14F-4D97-AF65-F5344CB8AC3E}">
        <p14:creationId xmlns:p14="http://schemas.microsoft.com/office/powerpoint/2010/main" val="14315389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תוכן 1"/>
          <p:cNvSpPr>
            <a:spLocks noGrp="1"/>
          </p:cNvSpPr>
          <p:nvPr>
            <p:ph idx="1"/>
          </p:nvPr>
        </p:nvSpPr>
        <p:spPr>
          <a:solidFill>
            <a:schemeClr val="tx2">
              <a:lumMod val="60000"/>
              <a:lumOff val="40000"/>
            </a:schemeClr>
          </a:solidFill>
        </p:spPr>
        <p:txBody>
          <a:bodyPr>
            <a:normAutofit/>
          </a:bodyPr>
          <a:lstStyle/>
          <a:p>
            <a:r>
              <a:rPr lang="ar-SA" b="1" dirty="0" smtClean="0"/>
              <a:t>يمكن </a:t>
            </a:r>
            <a:r>
              <a:rPr lang="ar-SA" b="1" dirty="0"/>
              <a:t>تعريف المُعجِزة في الاصطلاح بأنّها (أمر خارق للعادة، يظهره الله على يد مُدّعي النبوّة؛ تصديقاً له في دعواه، مقرونة بالتحدّي مع عدم المعارضة)، وتتميّز المُعجِزة عن باقي الأمور الخارقة بأنّها يجب أن تكون خارقةً للعادات، والقوانين الكونيّة الثابتة المُتعارف عليها بين الناس عموماً، ومن ذلك ما جاء على أيدي أنبياء الله عليهم السّلام، ومنها مثلاً عدم إحراق النار مع أنّها في العادة تحرق ما يصيبها، وإحياء الموتى الذين في العادة لا يحيون بعد الموت، وتحويل العصا إلى حيّة تتحرك، مع أنّ الجمادات والعصيّ في العادة لا تتحرّك.[١]</a:t>
            </a:r>
          </a:p>
          <a:p>
            <a:endParaRPr lang="ar-SA" b="1" dirty="0"/>
          </a:p>
        </p:txBody>
      </p:sp>
      <p:sp>
        <p:nvSpPr>
          <p:cNvPr id="3" name="כותרת 2"/>
          <p:cNvSpPr>
            <a:spLocks noGrp="1"/>
          </p:cNvSpPr>
          <p:nvPr>
            <p:ph type="title"/>
          </p:nvPr>
        </p:nvSpPr>
        <p:spPr/>
        <p:txBody>
          <a:bodyPr/>
          <a:lstStyle/>
          <a:p>
            <a:r>
              <a:rPr lang="ar-SA" dirty="0" smtClean="0"/>
              <a:t>المُعجزة </a:t>
            </a:r>
            <a:r>
              <a:rPr lang="ar-SA" dirty="0"/>
              <a:t>اصطلاحاً </a:t>
            </a:r>
            <a:endParaRPr lang="he-IL" dirty="0"/>
          </a:p>
        </p:txBody>
      </p:sp>
    </p:spTree>
    <p:extLst>
      <p:ext uri="{BB962C8B-B14F-4D97-AF65-F5344CB8AC3E}">
        <p14:creationId xmlns:p14="http://schemas.microsoft.com/office/powerpoint/2010/main" val="42429470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תוכן 1"/>
          <p:cNvSpPr>
            <a:spLocks noGrp="1"/>
          </p:cNvSpPr>
          <p:nvPr>
            <p:ph idx="1"/>
          </p:nvPr>
        </p:nvSpPr>
        <p:spPr>
          <a:solidFill>
            <a:schemeClr val="accent2">
              <a:lumMod val="75000"/>
            </a:schemeClr>
          </a:solidFill>
          <a:ln>
            <a:solidFill>
              <a:schemeClr val="tx2">
                <a:lumMod val="60000"/>
                <a:lumOff val="40000"/>
              </a:schemeClr>
            </a:solidFill>
          </a:ln>
        </p:spPr>
        <p:txBody>
          <a:bodyPr/>
          <a:lstStyle/>
          <a:p>
            <a:r>
              <a:rPr lang="ar-SA" sz="2800" b="1" dirty="0" smtClean="0"/>
              <a:t>هل يمكن ان تكون المعجزة لغير الأنبياء ؟</a:t>
            </a:r>
          </a:p>
          <a:p>
            <a:r>
              <a:rPr lang="ar-SA" sz="2800" b="1" dirty="0" smtClean="0"/>
              <a:t>كيف تتجاوز المعجزة قوانين الطبيعة ؟ </a:t>
            </a:r>
          </a:p>
          <a:p>
            <a:r>
              <a:rPr lang="ar-SA" sz="2800" b="1" dirty="0" smtClean="0"/>
              <a:t>مالا معنى كلمة معجزة : </a:t>
            </a:r>
          </a:p>
          <a:p>
            <a:r>
              <a:rPr lang="ar-SA" sz="2800" b="1" dirty="0" smtClean="0"/>
              <a:t>لغة :_________________________</a:t>
            </a:r>
          </a:p>
          <a:p>
            <a:r>
              <a:rPr lang="ar-SA" sz="2800" b="1" dirty="0" smtClean="0"/>
              <a:t>اصطلاحا :___________________________</a:t>
            </a:r>
          </a:p>
          <a:p>
            <a:r>
              <a:rPr lang="ar-SA" sz="2800" b="1" dirty="0" smtClean="0"/>
              <a:t>اذكر خمسة أنبياء مع ذكر المعجزة :-</a:t>
            </a:r>
          </a:p>
          <a:p>
            <a:r>
              <a:rPr lang="ar-SA" sz="2800" b="1" dirty="0" smtClean="0"/>
              <a:t>ماهي معجزة سيدنا محمد عليه افضل الصلاة والسلام ؟</a:t>
            </a:r>
          </a:p>
          <a:p>
            <a:endParaRPr lang="he-IL" dirty="0"/>
          </a:p>
        </p:txBody>
      </p:sp>
      <p:sp>
        <p:nvSpPr>
          <p:cNvPr id="3" name="כותרת 2"/>
          <p:cNvSpPr>
            <a:spLocks noGrp="1"/>
          </p:cNvSpPr>
          <p:nvPr>
            <p:ph type="title"/>
          </p:nvPr>
        </p:nvSpPr>
        <p:spPr/>
        <p:txBody>
          <a:bodyPr/>
          <a:lstStyle/>
          <a:p>
            <a:r>
              <a:rPr lang="ar-SA" dirty="0" smtClean="0"/>
              <a:t>اسئلة ومناقشة </a:t>
            </a:r>
            <a:br>
              <a:rPr lang="ar-SA" dirty="0" smtClean="0"/>
            </a:br>
            <a:endParaRPr lang="he-IL" dirty="0"/>
          </a:p>
        </p:txBody>
      </p:sp>
    </p:spTree>
    <p:extLst>
      <p:ext uri="{BB962C8B-B14F-4D97-AF65-F5344CB8AC3E}">
        <p14:creationId xmlns:p14="http://schemas.microsoft.com/office/powerpoint/2010/main" val="302827847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כריכה קשה">
  <a:themeElements>
    <a:clrScheme name="כריכה קשה">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כריכה קשה">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כריכה קשה">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137</TotalTime>
  <Words>381</Words>
  <Application>Microsoft Office PowerPoint</Application>
  <PresentationFormat>‫הצגה על המסך (4:3)</PresentationFormat>
  <Paragraphs>24</Paragraphs>
  <Slides>6</Slides>
  <Notes>0</Notes>
  <HiddenSlides>0</HiddenSlides>
  <MMClips>0</MMClips>
  <ScaleCrop>false</ScaleCrop>
  <HeadingPairs>
    <vt:vector size="4" baseType="variant">
      <vt:variant>
        <vt:lpstr>ערכת נושא</vt:lpstr>
      </vt:variant>
      <vt:variant>
        <vt:i4>1</vt:i4>
      </vt:variant>
      <vt:variant>
        <vt:lpstr>כותרות שקופיות</vt:lpstr>
      </vt:variant>
      <vt:variant>
        <vt:i4>6</vt:i4>
      </vt:variant>
    </vt:vector>
  </HeadingPairs>
  <TitlesOfParts>
    <vt:vector size="7" baseType="lpstr">
      <vt:lpstr>כריכה קשה</vt:lpstr>
      <vt:lpstr>تربية اسلامية  طبقة الروابع </vt:lpstr>
      <vt:lpstr>دَرسُنا : مُعجزات الرُّسل عليهم السّلام </vt:lpstr>
      <vt:lpstr> قال تعالى: </vt:lpstr>
      <vt:lpstr>المُعجزة لُغةً </vt:lpstr>
      <vt:lpstr>المُعجزة اصطلاحاً </vt:lpstr>
      <vt:lpstr>اسئلة ومناقشة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USER</dc:creator>
  <cp:lastModifiedBy>USER</cp:lastModifiedBy>
  <cp:revision>3</cp:revision>
  <dcterms:created xsi:type="dcterms:W3CDTF">2021-01-30T15:33:07Z</dcterms:created>
  <dcterms:modified xsi:type="dcterms:W3CDTF">2021-01-30T17:50:38Z</dcterms:modified>
</cp:coreProperties>
</file>