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C9"/>
    <a:srgbClr val="990099"/>
    <a:srgbClr val="A50021"/>
    <a:srgbClr val="008000"/>
    <a:srgbClr val="FFD1D1"/>
    <a:srgbClr val="3366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32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2">
            <a:extLst>
              <a:ext uri="{FF2B5EF4-FFF2-40B4-BE49-F238E27FC236}">
                <a16:creationId xmlns:a16="http://schemas.microsoft.com/office/drawing/2014/main" id="{9B389CD6-BF32-4F0B-B571-88BE039BFC55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8EEE5DD-13AA-4835-9751-1ACC9FC901C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ar-SA" altLang="en-US" noProof="0"/>
              <a:t>انقر لتحرير نمط العنوان الرئيسي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1B5D11CD-AF74-4F46-BB65-C9D39B565D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ar-SA" altLang="en-US" noProof="0"/>
              <a:t>انقر لتحرير نمط العنوان الثانوي الرئيسي</a:t>
            </a: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6D7D8EC1-6F38-4E51-9D63-A58D819E79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8C908375-F50E-466C-B409-65EBB97A714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37DA37A5-9B1B-476F-AFB3-FBE07DE4414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8E658BA-C5A7-423E-AF3D-40C470662B03}" type="slidenum">
              <a:rPr lang="ar-SA" altLang="en-US"/>
              <a:pPr/>
              <a:t>‹#›</a:t>
            </a:fld>
            <a:endParaRPr lang="en-US" altLang="en-US"/>
          </a:p>
        </p:txBody>
      </p:sp>
      <p:grpSp>
        <p:nvGrpSpPr>
          <p:cNvPr id="14344" name="Group 8">
            <a:extLst>
              <a:ext uri="{FF2B5EF4-FFF2-40B4-BE49-F238E27FC236}">
                <a16:creationId xmlns:a16="http://schemas.microsoft.com/office/drawing/2014/main" id="{B4334001-F78F-4465-AB75-C35237C76723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4345" name="Freeform 9">
              <a:extLst>
                <a:ext uri="{FF2B5EF4-FFF2-40B4-BE49-F238E27FC236}">
                  <a16:creationId xmlns:a16="http://schemas.microsoft.com/office/drawing/2014/main" id="{25EBB3C1-8B3E-4817-9B42-4441DCB0582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Freeform 10">
              <a:extLst>
                <a:ext uri="{FF2B5EF4-FFF2-40B4-BE49-F238E27FC236}">
                  <a16:creationId xmlns:a16="http://schemas.microsoft.com/office/drawing/2014/main" id="{83B2D832-4D4C-43A4-8B6B-A9349CA05AF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Freeform 11">
              <a:extLst>
                <a:ext uri="{FF2B5EF4-FFF2-40B4-BE49-F238E27FC236}">
                  <a16:creationId xmlns:a16="http://schemas.microsoft.com/office/drawing/2014/main" id="{E354272B-884E-471F-977C-2FDAC0AD43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8" name="Group 12">
              <a:extLst>
                <a:ext uri="{FF2B5EF4-FFF2-40B4-BE49-F238E27FC236}">
                  <a16:creationId xmlns:a16="http://schemas.microsoft.com/office/drawing/2014/main" id="{A0F32D8B-024E-4CF7-8E2D-C03E681BF50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4349" name="Freeform 13">
                <a:extLst>
                  <a:ext uri="{FF2B5EF4-FFF2-40B4-BE49-F238E27FC236}">
                    <a16:creationId xmlns:a16="http://schemas.microsoft.com/office/drawing/2014/main" id="{E8F3D064-67A7-4F22-9389-647A667DFAA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0" name="Freeform 14">
                <a:extLst>
                  <a:ext uri="{FF2B5EF4-FFF2-40B4-BE49-F238E27FC236}">
                    <a16:creationId xmlns:a16="http://schemas.microsoft.com/office/drawing/2014/main" id="{FE1CD98F-225B-486D-A6DC-DB7EEF2F997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1" name="Freeform 15">
                <a:extLst>
                  <a:ext uri="{FF2B5EF4-FFF2-40B4-BE49-F238E27FC236}">
                    <a16:creationId xmlns:a16="http://schemas.microsoft.com/office/drawing/2014/main" id="{C65DEB85-62EF-4D64-8CDC-19358242A0C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2" name="Freeform 16">
                <a:extLst>
                  <a:ext uri="{FF2B5EF4-FFF2-40B4-BE49-F238E27FC236}">
                    <a16:creationId xmlns:a16="http://schemas.microsoft.com/office/drawing/2014/main" id="{35A80013-5623-4D32-9159-DC584F2EB3E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3" name="Freeform 17">
                <a:extLst>
                  <a:ext uri="{FF2B5EF4-FFF2-40B4-BE49-F238E27FC236}">
                    <a16:creationId xmlns:a16="http://schemas.microsoft.com/office/drawing/2014/main" id="{55E28472-16BB-4662-9A73-B1C772EDCFF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354" name="Group 18">
            <a:extLst>
              <a:ext uri="{FF2B5EF4-FFF2-40B4-BE49-F238E27FC236}">
                <a16:creationId xmlns:a16="http://schemas.microsoft.com/office/drawing/2014/main" id="{70EA56C9-BB52-421E-8F81-7BBCE2953671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4355" name="Freeform 19">
              <a:extLst>
                <a:ext uri="{FF2B5EF4-FFF2-40B4-BE49-F238E27FC236}">
                  <a16:creationId xmlns:a16="http://schemas.microsoft.com/office/drawing/2014/main" id="{31FDEE6D-439B-489D-B923-9DA54467E619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Freeform 20">
              <a:extLst>
                <a:ext uri="{FF2B5EF4-FFF2-40B4-BE49-F238E27FC236}">
                  <a16:creationId xmlns:a16="http://schemas.microsoft.com/office/drawing/2014/main" id="{B2F60FD8-3AC6-4E67-9A8E-BB9431999BFC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Freeform 21">
              <a:extLst>
                <a:ext uri="{FF2B5EF4-FFF2-40B4-BE49-F238E27FC236}">
                  <a16:creationId xmlns:a16="http://schemas.microsoft.com/office/drawing/2014/main" id="{F6C688F0-22F9-46AE-A627-611EE657CF72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58" name="Group 22">
              <a:extLst>
                <a:ext uri="{FF2B5EF4-FFF2-40B4-BE49-F238E27FC236}">
                  <a16:creationId xmlns:a16="http://schemas.microsoft.com/office/drawing/2014/main" id="{A8CE7520-21D0-40FB-89A4-55ACCD93D2D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4359" name="Freeform 23">
                <a:extLst>
                  <a:ext uri="{FF2B5EF4-FFF2-40B4-BE49-F238E27FC236}">
                    <a16:creationId xmlns:a16="http://schemas.microsoft.com/office/drawing/2014/main" id="{62D4CCAA-2B59-40D1-BA58-34396B64B0B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0" name="Freeform 24">
                <a:extLst>
                  <a:ext uri="{FF2B5EF4-FFF2-40B4-BE49-F238E27FC236}">
                    <a16:creationId xmlns:a16="http://schemas.microsoft.com/office/drawing/2014/main" id="{89E98950-210B-4D12-957A-E5EFFD347C6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1" name="Freeform 25">
                <a:extLst>
                  <a:ext uri="{FF2B5EF4-FFF2-40B4-BE49-F238E27FC236}">
                    <a16:creationId xmlns:a16="http://schemas.microsoft.com/office/drawing/2014/main" id="{8CFEB24D-79BE-4002-A71D-A90CE9FE0F6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2" name="Freeform 26">
                <a:extLst>
                  <a:ext uri="{FF2B5EF4-FFF2-40B4-BE49-F238E27FC236}">
                    <a16:creationId xmlns:a16="http://schemas.microsoft.com/office/drawing/2014/main" id="{808E138D-AB61-4AFA-BB66-FC84621D4D4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3" name="Freeform 27">
                <a:extLst>
                  <a:ext uri="{FF2B5EF4-FFF2-40B4-BE49-F238E27FC236}">
                    <a16:creationId xmlns:a16="http://schemas.microsoft.com/office/drawing/2014/main" id="{ABB9FC4D-6B32-4D3F-8E99-C95AF1BC01A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64" name="Freeform 28">
            <a:extLst>
              <a:ext uri="{FF2B5EF4-FFF2-40B4-BE49-F238E27FC236}">
                <a16:creationId xmlns:a16="http://schemas.microsoft.com/office/drawing/2014/main" id="{9DEB9209-6E77-4F7E-A25F-9523175ABD9B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5" name="Freeform 29">
            <a:extLst>
              <a:ext uri="{FF2B5EF4-FFF2-40B4-BE49-F238E27FC236}">
                <a16:creationId xmlns:a16="http://schemas.microsoft.com/office/drawing/2014/main" id="{BA9847B8-2CD1-4284-8B50-7B661ED243E4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FCE87-61D9-44B0-A3A6-649B0C1F3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D1FFE9-1897-48E8-A939-2ED9B0541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4C661-A44A-4A5F-A5F1-A9A2257E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CAAE5-5D78-4949-9914-1E2C381A4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0A1BE-FA8F-46C0-91AC-7AEA0210E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5554A-82A5-481F-8C9B-9A3BE60E1A7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928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511259-2DC8-40CA-A16F-8E2A3C28E0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685C8C-B72B-40B4-AA51-EC63111B5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8D1C2-AF42-4B2F-9AE6-BAB4CCE6E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CB510-12FF-49B0-B707-B9967680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A1A171-6DE6-491B-8888-6055B3EC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F1342-3843-4279-916E-7DF0E27A400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850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E74F3-3E76-4D4B-A391-4EB7CF31C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1AA08C4B-88A9-4A96-99B6-B276633DCDCD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32737-FA10-43A2-A13F-BD458A81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BC902-2ABE-4697-BC4E-6F4CC75C8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CF8D8-168F-46AC-8338-886DAC4F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2586308-54C2-4233-ABF2-3DCF78667FF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294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8515E-AF7A-4A63-937F-CDD59A40F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23C83-E1D5-4759-BDF2-EF84EBEE4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4E929-36EF-410B-B759-EA1A42445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A1135-CBA5-4B55-9278-BD383D412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65317-C452-45D8-99C3-A7A61D1CE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36004-4604-441B-9909-DD94DEF0E267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69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344DD-6123-492A-B640-538C4311E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91ABB-FF7B-4CF4-AC2F-931F9703A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C1BFB-7832-4192-92A6-F8D83436C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E39B8-4409-45E7-B638-BBE547932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34090-06FA-480F-8B34-8B10D5800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BFB5A-E5A0-4046-ACFE-68848E39109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093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87B11-9958-4DC9-81E2-67A460925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C11E9-49B5-45E7-B2A5-C7E1424DEA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5E7C83-C9D4-4CE3-B7EA-3B50E7AF7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F4B45-391B-4DC6-8E31-8F5511163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23D43-BD5F-4477-BA11-2604A4A69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7E6E7C-71F9-4D78-AC7E-830396879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08FB3-F6EE-4D94-8100-5A0F0BC1D55A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7897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B7A13-851C-4978-8749-0850D9F35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8E1737-B259-4A3B-A037-E8FBACA73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922DA2-30D7-4376-A7B1-4EDB13F06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7D1E9C-3835-4E24-8AC5-3668DA426E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83282-D294-49BA-8442-9248E41CD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64F80A-17B1-4B7B-B81E-5922E16F3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236F96-A1FE-480A-8BA6-3BD320F22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645225-57ED-4D78-B1CA-B6D2EC5FD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2B77B-998C-4E83-9662-1B75F0EBD71A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283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A9184-160E-42F5-B247-F73A46224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FC1F39-507C-46DF-AD68-B006B19B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5D70BC-D49C-478D-96B6-943419DFA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6EA4BD-30BA-449E-A3BD-174D74CAF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6874F-FB15-4AE9-A2F6-424A0CA43E8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165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52C6E1-F87C-4727-BD5F-E97389ECD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B69E99-DF5D-4EBC-9A68-4269B986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5BC9E5-098D-45D2-A4DD-7E451B196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F68C6-D262-468B-A3C9-4ADB771D046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846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94AEC-8966-4D7E-B70E-84AD08B07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E1A2B-0802-45B3-BEE2-73CA536DD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708DF7-24BF-46C1-8245-CE2975B10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36032-9127-4131-A8E2-926EC2810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F2306C-235C-476F-9AE9-62BD81CF7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7F19D4-9F3D-4D95-B0AE-0D466D3A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AB108-7499-42D2-80FF-E081B1A98A5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303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72816-8F63-48C4-95B2-E8EFF03ED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06510B-EBA8-40E6-A7C4-EDD5E735FC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52F62D-EF90-4926-9DD9-33900FF20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A75FBB-EC1B-492C-8A81-E42D479BF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52220B-31A3-4A01-A30A-0EEB4F0C3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6C9CE1-DABD-4E2C-AD0E-34C98434F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E224C-A6EF-4790-8436-F7CFD675BF3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67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>
            <a:extLst>
              <a:ext uri="{FF2B5EF4-FFF2-40B4-BE49-F238E27FC236}">
                <a16:creationId xmlns:a16="http://schemas.microsoft.com/office/drawing/2014/main" id="{1CB2AC2C-CF38-471C-87A0-C5891E5209EB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84401F6-19CD-49FB-9005-EA0F1D120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العنوان الرئيسي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41BA313F-FBEB-4CA9-93D6-B86658480A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D203541-6DDB-4105-AEE2-B9383D45E7E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/>
            </a:lvl1pPr>
          </a:lstStyle>
          <a:p>
            <a:endParaRPr lang="en-US" altLang="en-US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59EAFEEE-AADF-4126-8FBF-2467229677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endParaRPr lang="en-US" altLang="en-US"/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C7BF93F0-26A4-408A-8BCA-623EFA5DD4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fld id="{80D14560-3093-4B7B-8942-F7DD98A22EF7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13320" name="Freeform 8">
            <a:extLst>
              <a:ext uri="{FF2B5EF4-FFF2-40B4-BE49-F238E27FC236}">
                <a16:creationId xmlns:a16="http://schemas.microsoft.com/office/drawing/2014/main" id="{DCE7C909-E860-4E87-BE9E-650AE7E42569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Freeform 9">
            <a:extLst>
              <a:ext uri="{FF2B5EF4-FFF2-40B4-BE49-F238E27FC236}">
                <a16:creationId xmlns:a16="http://schemas.microsoft.com/office/drawing/2014/main" id="{EC6E05B4-4346-46C2-A72C-5E6EDC5F2411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322" name="Group 10">
            <a:extLst>
              <a:ext uri="{FF2B5EF4-FFF2-40B4-BE49-F238E27FC236}">
                <a16:creationId xmlns:a16="http://schemas.microsoft.com/office/drawing/2014/main" id="{90C79A8A-3427-4A60-BE30-3A5C0D543A82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3323" name="Freeform 11">
              <a:extLst>
                <a:ext uri="{FF2B5EF4-FFF2-40B4-BE49-F238E27FC236}">
                  <a16:creationId xmlns:a16="http://schemas.microsoft.com/office/drawing/2014/main" id="{FCFDDFA4-5434-4A50-AB38-FBA7CA2C624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Freeform 12">
              <a:extLst>
                <a:ext uri="{FF2B5EF4-FFF2-40B4-BE49-F238E27FC236}">
                  <a16:creationId xmlns:a16="http://schemas.microsoft.com/office/drawing/2014/main" id="{6BFBC2F2-5466-4494-9138-8D00F26B73C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Freeform 13">
              <a:extLst>
                <a:ext uri="{FF2B5EF4-FFF2-40B4-BE49-F238E27FC236}">
                  <a16:creationId xmlns:a16="http://schemas.microsoft.com/office/drawing/2014/main" id="{21ED1E0D-4602-431B-BAD8-58D7EEDB0F1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Freeform 14">
              <a:extLst>
                <a:ext uri="{FF2B5EF4-FFF2-40B4-BE49-F238E27FC236}">
                  <a16:creationId xmlns:a16="http://schemas.microsoft.com/office/drawing/2014/main" id="{67668104-4C76-45E4-BC85-F83BB55BAD6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Freeform 15">
              <a:extLst>
                <a:ext uri="{FF2B5EF4-FFF2-40B4-BE49-F238E27FC236}">
                  <a16:creationId xmlns:a16="http://schemas.microsoft.com/office/drawing/2014/main" id="{62006A97-E9FF-4BA0-AECB-4237ECC7973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Freeform 16">
              <a:extLst>
                <a:ext uri="{FF2B5EF4-FFF2-40B4-BE49-F238E27FC236}">
                  <a16:creationId xmlns:a16="http://schemas.microsoft.com/office/drawing/2014/main" id="{8BB19540-B286-4913-8D09-38444324759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Freeform 17">
              <a:extLst>
                <a:ext uri="{FF2B5EF4-FFF2-40B4-BE49-F238E27FC236}">
                  <a16:creationId xmlns:a16="http://schemas.microsoft.com/office/drawing/2014/main" id="{E3C8693B-6F67-4646-B8C6-8FC41B1FF89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Freeform 18">
              <a:extLst>
                <a:ext uri="{FF2B5EF4-FFF2-40B4-BE49-F238E27FC236}">
                  <a16:creationId xmlns:a16="http://schemas.microsoft.com/office/drawing/2014/main" id="{86BDC708-8BAA-445D-BE01-088A026D93E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1" name="Freeform 19">
              <a:extLst>
                <a:ext uri="{FF2B5EF4-FFF2-40B4-BE49-F238E27FC236}">
                  <a16:creationId xmlns:a16="http://schemas.microsoft.com/office/drawing/2014/main" id="{243E72E7-7D2C-4666-8797-50930728494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32" name="Group 20">
              <a:extLst>
                <a:ext uri="{FF2B5EF4-FFF2-40B4-BE49-F238E27FC236}">
                  <a16:creationId xmlns:a16="http://schemas.microsoft.com/office/drawing/2014/main" id="{D0F3B3FB-98B0-4546-BF8D-C2AE13022BA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3333" name="Group 21">
                <a:extLst>
                  <a:ext uri="{FF2B5EF4-FFF2-40B4-BE49-F238E27FC236}">
                    <a16:creationId xmlns:a16="http://schemas.microsoft.com/office/drawing/2014/main" id="{4705E669-DE91-4E9C-BBDB-122A30DF8C6A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3334" name="Freeform 22">
                  <a:extLst>
                    <a:ext uri="{FF2B5EF4-FFF2-40B4-BE49-F238E27FC236}">
                      <a16:creationId xmlns:a16="http://schemas.microsoft.com/office/drawing/2014/main" id="{6344219A-8F1C-4A88-B1BA-94F70700C34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5" name="Freeform 23">
                  <a:extLst>
                    <a:ext uri="{FF2B5EF4-FFF2-40B4-BE49-F238E27FC236}">
                      <a16:creationId xmlns:a16="http://schemas.microsoft.com/office/drawing/2014/main" id="{4EDC193F-AC97-4595-8F3D-CB3567979D1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6" name="Freeform 24">
                  <a:extLst>
                    <a:ext uri="{FF2B5EF4-FFF2-40B4-BE49-F238E27FC236}">
                      <a16:creationId xmlns:a16="http://schemas.microsoft.com/office/drawing/2014/main" id="{467AA0C8-6F38-4764-B9B9-EA6F101DC56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37" name="Freeform 25">
                <a:extLst>
                  <a:ext uri="{FF2B5EF4-FFF2-40B4-BE49-F238E27FC236}">
                    <a16:creationId xmlns:a16="http://schemas.microsoft.com/office/drawing/2014/main" id="{6ABB7C4D-06B4-440E-80A8-C252F2C1ABD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8" name="Freeform 26">
                <a:extLst>
                  <a:ext uri="{FF2B5EF4-FFF2-40B4-BE49-F238E27FC236}">
                    <a16:creationId xmlns:a16="http://schemas.microsoft.com/office/drawing/2014/main" id="{7BD782F5-6050-4DC2-A8CC-EE60B3DF04A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9" name="Freeform 27">
                <a:extLst>
                  <a:ext uri="{FF2B5EF4-FFF2-40B4-BE49-F238E27FC236}">
                    <a16:creationId xmlns:a16="http://schemas.microsoft.com/office/drawing/2014/main" id="{F56B16AE-77D6-4BC5-A42B-9837157639A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340" name="Group 28">
                <a:extLst>
                  <a:ext uri="{FF2B5EF4-FFF2-40B4-BE49-F238E27FC236}">
                    <a16:creationId xmlns:a16="http://schemas.microsoft.com/office/drawing/2014/main" id="{CD085EAB-900C-499D-9E4A-1E52BAB779D5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3341" name="Freeform 29">
                  <a:extLst>
                    <a:ext uri="{FF2B5EF4-FFF2-40B4-BE49-F238E27FC236}">
                      <a16:creationId xmlns:a16="http://schemas.microsoft.com/office/drawing/2014/main" id="{03C25B3D-4C93-4EA8-B119-C8D9F5D99F0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2" name="Freeform 30">
                  <a:extLst>
                    <a:ext uri="{FF2B5EF4-FFF2-40B4-BE49-F238E27FC236}">
                      <a16:creationId xmlns:a16="http://schemas.microsoft.com/office/drawing/2014/main" id="{3B891D1F-613E-476D-AA87-DC2145E32F7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3" name="Freeform 31">
                  <a:extLst>
                    <a:ext uri="{FF2B5EF4-FFF2-40B4-BE49-F238E27FC236}">
                      <a16:creationId xmlns:a16="http://schemas.microsoft.com/office/drawing/2014/main" id="{BC23BE42-1888-477B-A80A-62B4EDF542E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4" name="Freeform 32">
                  <a:extLst>
                    <a:ext uri="{FF2B5EF4-FFF2-40B4-BE49-F238E27FC236}">
                      <a16:creationId xmlns:a16="http://schemas.microsoft.com/office/drawing/2014/main" id="{5A6C27B3-2D18-47D9-A49C-D6208550121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5" name="Freeform 33">
                  <a:extLst>
                    <a:ext uri="{FF2B5EF4-FFF2-40B4-BE49-F238E27FC236}">
                      <a16:creationId xmlns:a16="http://schemas.microsoft.com/office/drawing/2014/main" id="{BB8A030B-06FE-4BB7-B789-E1D0A4E26B6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6" name="Freeform 34">
                  <a:extLst>
                    <a:ext uri="{FF2B5EF4-FFF2-40B4-BE49-F238E27FC236}">
                      <a16:creationId xmlns:a16="http://schemas.microsoft.com/office/drawing/2014/main" id="{DECBE74B-4682-4EAC-B366-A933D750E38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7" name="Freeform 35">
                  <a:extLst>
                    <a:ext uri="{FF2B5EF4-FFF2-40B4-BE49-F238E27FC236}">
                      <a16:creationId xmlns:a16="http://schemas.microsoft.com/office/drawing/2014/main" id="{57371031-6DE2-45A4-B10B-EF05A651583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8" name="Freeform 36">
                  <a:extLst>
                    <a:ext uri="{FF2B5EF4-FFF2-40B4-BE49-F238E27FC236}">
                      <a16:creationId xmlns:a16="http://schemas.microsoft.com/office/drawing/2014/main" id="{F5229F0D-C362-46ED-B982-E51878F9BD0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3349" name="Group 37">
            <a:extLst>
              <a:ext uri="{FF2B5EF4-FFF2-40B4-BE49-F238E27FC236}">
                <a16:creationId xmlns:a16="http://schemas.microsoft.com/office/drawing/2014/main" id="{45DAA0B2-5534-425D-A50E-E7ADD514BFBA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3350" name="Freeform 38">
              <a:extLst>
                <a:ext uri="{FF2B5EF4-FFF2-40B4-BE49-F238E27FC236}">
                  <a16:creationId xmlns:a16="http://schemas.microsoft.com/office/drawing/2014/main" id="{09FDEB6D-6ED7-4DFD-A9F9-A38CCF1A425B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1" name="Freeform 39">
              <a:extLst>
                <a:ext uri="{FF2B5EF4-FFF2-40B4-BE49-F238E27FC236}">
                  <a16:creationId xmlns:a16="http://schemas.microsoft.com/office/drawing/2014/main" id="{70DFF4C5-6845-47AF-93D2-A1606D85284A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52" name="Group 40">
            <a:extLst>
              <a:ext uri="{FF2B5EF4-FFF2-40B4-BE49-F238E27FC236}">
                <a16:creationId xmlns:a16="http://schemas.microsoft.com/office/drawing/2014/main" id="{72938179-F57A-4BE2-A2C8-61EE49365D16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3353" name="Group 41">
              <a:extLst>
                <a:ext uri="{FF2B5EF4-FFF2-40B4-BE49-F238E27FC236}">
                  <a16:creationId xmlns:a16="http://schemas.microsoft.com/office/drawing/2014/main" id="{914701ED-ECE1-4D35-9E46-8A436335127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3354" name="Freeform 42">
                <a:extLst>
                  <a:ext uri="{FF2B5EF4-FFF2-40B4-BE49-F238E27FC236}">
                    <a16:creationId xmlns:a16="http://schemas.microsoft.com/office/drawing/2014/main" id="{86CDB193-C457-4DF3-A9E0-FF604C82FBD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355" name="Group 43">
                <a:extLst>
                  <a:ext uri="{FF2B5EF4-FFF2-40B4-BE49-F238E27FC236}">
                    <a16:creationId xmlns:a16="http://schemas.microsoft.com/office/drawing/2014/main" id="{FAE188B3-D0B1-46CB-8954-E2FE875A8C8B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3356" name="Freeform 44">
                  <a:extLst>
                    <a:ext uri="{FF2B5EF4-FFF2-40B4-BE49-F238E27FC236}">
                      <a16:creationId xmlns:a16="http://schemas.microsoft.com/office/drawing/2014/main" id="{535A6431-CC82-4803-9870-0759B3FA9C2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7" name="Freeform 45">
                  <a:extLst>
                    <a:ext uri="{FF2B5EF4-FFF2-40B4-BE49-F238E27FC236}">
                      <a16:creationId xmlns:a16="http://schemas.microsoft.com/office/drawing/2014/main" id="{4CC15CD4-BC87-4AD6-8BAE-92C997C0A98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8" name="Freeform 46">
                  <a:extLst>
                    <a:ext uri="{FF2B5EF4-FFF2-40B4-BE49-F238E27FC236}">
                      <a16:creationId xmlns:a16="http://schemas.microsoft.com/office/drawing/2014/main" id="{F02E10D4-2FFC-4149-B01A-32A1B92D991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9" name="Freeform 47">
                  <a:extLst>
                    <a:ext uri="{FF2B5EF4-FFF2-40B4-BE49-F238E27FC236}">
                      <a16:creationId xmlns:a16="http://schemas.microsoft.com/office/drawing/2014/main" id="{A5E9F505-D47E-409B-ACB3-50F6686D0E7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0" name="Freeform 48">
                  <a:extLst>
                    <a:ext uri="{FF2B5EF4-FFF2-40B4-BE49-F238E27FC236}">
                      <a16:creationId xmlns:a16="http://schemas.microsoft.com/office/drawing/2014/main" id="{E9947AA0-5DD5-41B6-AE89-A74034977CF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1" name="Freeform 49">
                  <a:extLst>
                    <a:ext uri="{FF2B5EF4-FFF2-40B4-BE49-F238E27FC236}">
                      <a16:creationId xmlns:a16="http://schemas.microsoft.com/office/drawing/2014/main" id="{7B8AEA08-2C0D-4223-8708-9C247CDFE6F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2" name="Freeform 50">
                  <a:extLst>
                    <a:ext uri="{FF2B5EF4-FFF2-40B4-BE49-F238E27FC236}">
                      <a16:creationId xmlns:a16="http://schemas.microsoft.com/office/drawing/2014/main" id="{8A990934-0323-4DAE-B90F-5F6FA5B3D60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3" name="Freeform 51">
                  <a:extLst>
                    <a:ext uri="{FF2B5EF4-FFF2-40B4-BE49-F238E27FC236}">
                      <a16:creationId xmlns:a16="http://schemas.microsoft.com/office/drawing/2014/main" id="{C16287B9-3E3A-4A69-AB1E-3479255D721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364" name="Line 52">
              <a:extLst>
                <a:ext uri="{FF2B5EF4-FFF2-40B4-BE49-F238E27FC236}">
                  <a16:creationId xmlns:a16="http://schemas.microsoft.com/office/drawing/2014/main" id="{739582F1-63B2-495A-B1CF-19CD047C115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cs typeface="Arial" panose="020B0604020202020204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cs typeface="Arial" panose="020B0604020202020204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cs typeface="Arial" panose="020B0604020202020204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cs typeface="Arial" panose="020B0604020202020204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3CA3467-088D-4EF5-B579-9D4D661097D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ar-SA" altLang="en-US" sz="6000" b="1"/>
              <a:t>الجملة الاسمية</a:t>
            </a:r>
            <a:endParaRPr lang="en-US" altLang="en-US" sz="6000" b="1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3450F6D-E383-4A26-9814-A4DA3D58767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altLang="en-US" sz="3200" b="1"/>
              <a:t>المبتدأ والخبر</a:t>
            </a:r>
            <a:endParaRPr lang="en-US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837267F-AB05-4EE5-A17F-85A9094AD3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en-US" sz="2800" b="1" u="sng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كيف أعرب المبتدأ والخبر في جملة ( الشوارع واسعة)</a:t>
            </a:r>
            <a:endParaRPr lang="en-US" altLang="en-US" sz="2800" b="1" u="sng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8703" name="Group 31">
            <a:extLst>
              <a:ext uri="{FF2B5EF4-FFF2-40B4-BE49-F238E27FC236}">
                <a16:creationId xmlns:a16="http://schemas.microsoft.com/office/drawing/2014/main" id="{6481C4C6-1B8F-4860-88B6-F0A9BA1D994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95288" y="2492375"/>
          <a:ext cx="8208962" cy="2859088"/>
        </p:xfrm>
        <a:graphic>
          <a:graphicData uri="http://schemas.openxmlformats.org/drawingml/2006/table">
            <a:tbl>
              <a:tblPr rtl="1"/>
              <a:tblGrid>
                <a:gridCol w="1655762">
                  <a:extLst>
                    <a:ext uri="{9D8B030D-6E8A-4147-A177-3AD203B41FA5}">
                      <a16:colId xmlns:a16="http://schemas.microsoft.com/office/drawing/2014/main" val="3171302550"/>
                    </a:ext>
                  </a:extLst>
                </a:gridCol>
                <a:gridCol w="6553200">
                  <a:extLst>
                    <a:ext uri="{9D8B030D-6E8A-4147-A177-3AD203B41FA5}">
                      <a16:colId xmlns:a16="http://schemas.microsoft.com/office/drawing/2014/main" val="3550656413"/>
                    </a:ext>
                  </a:extLst>
                </a:gridCol>
              </a:tblGrid>
              <a:tr h="865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الكلمة</a:t>
                      </a:r>
                      <a:endParaRPr kumimoji="0" lang="en-US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AC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إعرابها</a:t>
                      </a:r>
                      <a:endParaRPr kumimoji="0" lang="en-US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A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46182"/>
                  </a:ext>
                </a:extLst>
              </a:tr>
              <a:tr h="996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الشوارع</a:t>
                      </a:r>
                      <a:endParaRPr kumimoji="0" lang="en-US" altLang="en-US" sz="32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مبتدأ مرفوع وعلامة رفعة الضمة الظاهرة على آخرة .</a:t>
                      </a:r>
                      <a:endParaRPr kumimoji="0" lang="en-US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3366CC"/>
                        </a:solidFill>
                        <a:effectLst/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967476"/>
                  </a:ext>
                </a:extLst>
              </a:tr>
              <a:tr h="996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واسعة</a:t>
                      </a:r>
                      <a:endParaRPr kumimoji="0" lang="en-US" altLang="en-US" sz="32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خبر مرفوع وعلامة رفعة الضمة الظاهرة على آخرة .</a:t>
                      </a:r>
                      <a:endParaRPr kumimoji="0" lang="en-US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3366CC"/>
                        </a:solidFill>
                        <a:effectLst/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90614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FCB687F-482E-4656-A267-28BDFE0524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6870700" cy="1203325"/>
          </a:xfrm>
          <a:solidFill>
            <a:schemeClr val="tx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ar-SA" altLang="en-US">
                <a:solidFill>
                  <a:schemeClr val="bg1"/>
                </a:solidFill>
              </a:rPr>
              <a:t> </a:t>
            </a:r>
            <a:r>
              <a:rPr lang="en-US" altLang="en-US" sz="5400">
                <a:solidFill>
                  <a:schemeClr val="bg1"/>
                </a:solidFill>
                <a:sym typeface="Wingdings" panose="05000000000000000000" pitchFamily="2" charset="2"/>
              </a:rPr>
              <a:t></a:t>
            </a:r>
            <a:r>
              <a:rPr lang="ar-SA" altLang="en-US" sz="5400" b="1">
                <a:solidFill>
                  <a:schemeClr val="bg1"/>
                </a:solidFill>
              </a:rPr>
              <a:t>القاعــدة</a:t>
            </a:r>
            <a:endParaRPr lang="en-US" altLang="en-US" sz="5400" b="1">
              <a:solidFill>
                <a:schemeClr val="bg1"/>
              </a:solidFill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AC930C47-C87E-4DB2-98E2-354A781D4C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28800"/>
            <a:ext cx="8064500" cy="4408488"/>
          </a:xfrm>
        </p:spPr>
        <p:txBody>
          <a:bodyPr/>
          <a:lstStyle/>
          <a:p>
            <a:pPr>
              <a:buFontTx/>
              <a:buNone/>
            </a:pPr>
            <a:r>
              <a:rPr lang="ar-SA" altLang="en-US" b="1">
                <a:solidFill>
                  <a:schemeClr val="tx2"/>
                </a:solidFill>
                <a:latin typeface="Arabic Typesetting" panose="03020402040406030203" pitchFamily="66" charset="-78"/>
                <a:cs typeface="Traditional Arabic" panose="02020603050405020304" pitchFamily="18" charset="-78"/>
              </a:rPr>
              <a:t>الجملة الاسمية تتكون من ركنين أساسيين هما :</a:t>
            </a:r>
          </a:p>
          <a:p>
            <a:pPr algn="ctr">
              <a:buFontTx/>
              <a:buNone/>
            </a:pPr>
            <a:r>
              <a:rPr lang="ar-SA" altLang="en-US" sz="4400" b="1">
                <a:solidFill>
                  <a:srgbClr val="3366CC"/>
                </a:solidFill>
                <a:latin typeface="Arabic Typesetting" panose="03020402040406030203" pitchFamily="66" charset="-78"/>
                <a:cs typeface="Traditional Arabic" panose="02020603050405020304" pitchFamily="18" charset="-78"/>
              </a:rPr>
              <a:t>المبتدأ والخبر</a:t>
            </a:r>
          </a:p>
          <a:p>
            <a:pPr algn="ctr">
              <a:buFontTx/>
              <a:buNone/>
            </a:pPr>
            <a:endParaRPr lang="ar-SA" altLang="en-US" sz="4400" b="1">
              <a:solidFill>
                <a:srgbClr val="3366CC"/>
              </a:solidFill>
              <a:latin typeface="Arabic Typesetting" panose="03020402040406030203" pitchFamily="66" charset="-78"/>
              <a:cs typeface="Traditional Arabic" panose="02020603050405020304" pitchFamily="18" charset="-78"/>
            </a:endParaRPr>
          </a:p>
          <a:p>
            <a:pPr>
              <a:buFontTx/>
              <a:buNone/>
            </a:pPr>
            <a:r>
              <a:rPr lang="ar-SA" altLang="en-US" sz="3600" b="1">
                <a:solidFill>
                  <a:srgbClr val="3366CC"/>
                </a:solidFill>
                <a:latin typeface="Arabic Typesetting" panose="03020402040406030203" pitchFamily="66" charset="-78"/>
                <a:cs typeface="Traditional Arabic" panose="02020603050405020304" pitchFamily="18" charset="-78"/>
              </a:rPr>
              <a:t>المبتدأ :</a:t>
            </a:r>
            <a:r>
              <a:rPr lang="ar-SA" altLang="en-US" sz="3600" b="1">
                <a:latin typeface="Arabic Typesetting" panose="03020402040406030203" pitchFamily="66" charset="-78"/>
                <a:cs typeface="Traditional Arabic" panose="02020603050405020304" pitchFamily="18" charset="-78"/>
              </a:rPr>
              <a:t> هو الاسم الذي تبدأ به الجملة.</a:t>
            </a:r>
          </a:p>
          <a:p>
            <a:pPr>
              <a:buFontTx/>
              <a:buNone/>
            </a:pPr>
            <a:r>
              <a:rPr lang="ar-SA" altLang="en-US" sz="3600" b="1">
                <a:solidFill>
                  <a:srgbClr val="3366CC"/>
                </a:solidFill>
                <a:latin typeface="Arabic Typesetting" panose="03020402040406030203" pitchFamily="66" charset="-78"/>
                <a:cs typeface="Traditional Arabic" panose="02020603050405020304" pitchFamily="18" charset="-78"/>
              </a:rPr>
              <a:t>الخبر :</a:t>
            </a:r>
            <a:r>
              <a:rPr lang="ar-SA" altLang="en-US" sz="3600" b="1">
                <a:latin typeface="Arabic Typesetting" panose="03020402040406030203" pitchFamily="66" charset="-78"/>
                <a:cs typeface="Traditional Arabic" panose="02020603050405020304" pitchFamily="18" charset="-78"/>
              </a:rPr>
              <a:t> هو الاسم الذي يخبر عن المبتدأ ويفيد معه معنىً تاماً.</a:t>
            </a:r>
            <a:endParaRPr lang="en-US" altLang="en-US" sz="3600" b="1">
              <a:latin typeface="Arabic Typesetting" panose="03020402040406030203" pitchFamily="66" charset="-78"/>
              <a:cs typeface="Traditional Arabic" panose="02020603050405020304" pitchFamily="18" charset="-78"/>
            </a:endParaRPr>
          </a:p>
        </p:txBody>
      </p:sp>
      <p:pic>
        <p:nvPicPr>
          <p:cNvPr id="30724" name="Picture 4">
            <a:extLst>
              <a:ext uri="{FF2B5EF4-FFF2-40B4-BE49-F238E27FC236}">
                <a16:creationId xmlns:a16="http://schemas.microsoft.com/office/drawing/2014/main" id="{1F249B3C-6555-4562-848F-C2D13733F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133600"/>
            <a:ext cx="1390650" cy="181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1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>
            <a:extLst>
              <a:ext uri="{FF2B5EF4-FFF2-40B4-BE49-F238E27FC236}">
                <a16:creationId xmlns:a16="http://schemas.microsoft.com/office/drawing/2014/main" id="{BE716D39-7F4F-472B-9320-75BAECE38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196975"/>
            <a:ext cx="64801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 sz="44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مع تمنياتي لكم بالتوفيق ...</a:t>
            </a:r>
            <a:endParaRPr lang="en-US" altLang="en-US" sz="4400" b="1">
              <a:solidFill>
                <a:srgbClr val="3366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CC546D55-DFB0-4C88-BF34-058A608DD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3531" y="3152389"/>
            <a:ext cx="6192838" cy="1044575"/>
          </a:xfrm>
          <a:prstGeom prst="rect">
            <a:avLst/>
          </a:prstGeom>
          <a:pattFill prst="pct10">
            <a:fgClr>
              <a:srgbClr val="0099FF">
                <a:alpha val="25999"/>
              </a:srgbClr>
            </a:fgClr>
            <a:bgClr>
              <a:schemeClr val="bg1">
                <a:alpha val="25999"/>
              </a:schemeClr>
            </a:bgClr>
          </a:pattFill>
          <a:ln w="38100" cmpd="dbl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altLang="en-US" sz="60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حنين القريناوي </a:t>
            </a:r>
            <a:endParaRPr lang="en-US" altLang="en-US" sz="6000" b="1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7985E05-A0A7-4795-BCF7-0C11D43300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6870700" cy="987425"/>
          </a:xfrm>
        </p:spPr>
        <p:txBody>
          <a:bodyPr/>
          <a:lstStyle/>
          <a:p>
            <a:r>
              <a:rPr lang="ar-SA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قبل البداية</a:t>
            </a:r>
            <a:endParaRPr lang="en-US" altLang="en-US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cs typeface="Traditional Arabic" panose="02020603050405020304" pitchFamily="18" charset="-78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2819BFC-EB51-4531-9742-71FEBA6665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7696200" cy="4176712"/>
          </a:xfrm>
          <a:gradFill rotWithShape="1">
            <a:gsLst>
              <a:gs pos="0">
                <a:srgbClr val="FFEFD1"/>
              </a:gs>
              <a:gs pos="64999">
                <a:srgbClr val="F0EBD5">
                  <a:alpha val="61000"/>
                </a:srgbClr>
              </a:gs>
              <a:gs pos="100000">
                <a:srgbClr val="D1C39F">
                  <a:alpha val="39999"/>
                </a:srgb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ar-SA" altLang="en-US" sz="3600">
                <a:solidFill>
                  <a:schemeClr val="tx2"/>
                </a:solidFill>
                <a:cs typeface="Traditional Arabic" panose="02020603050405020304" pitchFamily="18" charset="-78"/>
              </a:rPr>
              <a:t>ما هو الاسم ؟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ar-SA" altLang="en-US" sz="3600" b="1">
                <a:solidFill>
                  <a:srgbClr val="3366CC"/>
                </a:solidFill>
                <a:cs typeface="Traditional Arabic" panose="02020603050405020304" pitchFamily="18" charset="-78"/>
              </a:rPr>
              <a:t>هو كلُّ كلمةٍ يسمى بها شيء.</a:t>
            </a:r>
          </a:p>
          <a:p>
            <a:pPr>
              <a:lnSpc>
                <a:spcPct val="90000"/>
              </a:lnSpc>
              <a:buFontTx/>
              <a:buNone/>
            </a:pPr>
            <a:endParaRPr lang="ar-SA" altLang="en-US" sz="3600" b="1">
              <a:solidFill>
                <a:srgbClr val="3366CC"/>
              </a:solidFill>
              <a:cs typeface="Traditional Arabic" panose="02020603050405020304" pitchFamily="18" charset="-78"/>
            </a:endParaRPr>
          </a:p>
          <a:p>
            <a:pPr>
              <a:lnSpc>
                <a:spcPct val="90000"/>
              </a:lnSpc>
            </a:pPr>
            <a:r>
              <a:rPr lang="ar-SA" altLang="en-US" sz="3600">
                <a:solidFill>
                  <a:schemeClr val="tx2"/>
                </a:solidFill>
                <a:cs typeface="Traditional Arabic" panose="02020603050405020304" pitchFamily="18" charset="-78"/>
              </a:rPr>
              <a:t>أنواع الاسم: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ar-SA" altLang="en-US" sz="3600" b="1">
                <a:solidFill>
                  <a:schemeClr val="accent2"/>
                </a:solidFill>
                <a:cs typeface="Traditional Arabic" panose="02020603050405020304" pitchFamily="18" charset="-78"/>
              </a:rPr>
              <a:t>1- مذكر    2- مؤنث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3600"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>
            <a:extLst>
              <a:ext uri="{FF2B5EF4-FFF2-40B4-BE49-F238E27FC236}">
                <a16:creationId xmlns:a16="http://schemas.microsoft.com/office/drawing/2014/main" id="{FD00C2A6-6F9D-4730-8BD8-A494CAC26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2225"/>
            <a:ext cx="7164388" cy="683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8944868-8993-4ACB-B511-A4CD3B1E4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49275"/>
            <a:ext cx="6870700" cy="915988"/>
          </a:xfrm>
          <a:prstGeom prst="rect">
            <a:avLst/>
          </a:prstGeom>
          <a:blipFill dpi="0" rotWithShape="1">
            <a:blip r:embed="rId2">
              <a:alphaModFix amt="24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ctr"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r>
              <a:rPr lang="ar-SA" altLang="en-US" sz="4800" b="1">
                <a:cs typeface="Traditional Arabic" panose="02020603050405020304" pitchFamily="18" charset="-78"/>
              </a:rPr>
              <a:t>أ</a:t>
            </a:r>
            <a:r>
              <a:rPr lang="ar-SA" altLang="en-US" sz="4800" b="1">
                <a:solidFill>
                  <a:srgbClr val="808080"/>
                </a:solidFill>
                <a:cs typeface="Traditional Arabic" panose="02020603050405020304" pitchFamily="18" charset="-78"/>
              </a:rPr>
              <a:t>م</a:t>
            </a:r>
            <a:r>
              <a:rPr lang="ar-SA" altLang="en-US" sz="4800" b="1">
                <a:cs typeface="Traditional Arabic" panose="02020603050405020304" pitchFamily="18" charset="-78"/>
              </a:rPr>
              <a:t>ث</a:t>
            </a:r>
            <a:r>
              <a:rPr lang="ar-SA" altLang="en-US" sz="4800" b="1">
                <a:solidFill>
                  <a:srgbClr val="808080"/>
                </a:solidFill>
                <a:cs typeface="Traditional Arabic" panose="02020603050405020304" pitchFamily="18" charset="-78"/>
              </a:rPr>
              <a:t>ل</a:t>
            </a:r>
            <a:r>
              <a:rPr lang="ar-SA" altLang="en-US" sz="4800" b="1">
                <a:cs typeface="Traditional Arabic" panose="02020603050405020304" pitchFamily="18" charset="-78"/>
              </a:rPr>
              <a:t>ة </a:t>
            </a:r>
            <a:r>
              <a:rPr lang="ar-SA" altLang="en-US" sz="4800" b="1">
                <a:solidFill>
                  <a:srgbClr val="808080"/>
                </a:solidFill>
                <a:cs typeface="Traditional Arabic" panose="02020603050405020304" pitchFamily="18" charset="-78"/>
              </a:rPr>
              <a:t>ل</a:t>
            </a:r>
            <a:r>
              <a:rPr lang="ar-SA" altLang="en-US" sz="4800" b="1">
                <a:cs typeface="Traditional Arabic" panose="02020603050405020304" pitchFamily="18" charset="-78"/>
              </a:rPr>
              <a:t>ل</a:t>
            </a:r>
            <a:r>
              <a:rPr lang="ar-SA" altLang="en-US" sz="4800" b="1">
                <a:solidFill>
                  <a:srgbClr val="808080"/>
                </a:solidFill>
                <a:cs typeface="Traditional Arabic" panose="02020603050405020304" pitchFamily="18" charset="-78"/>
              </a:rPr>
              <a:t>م</a:t>
            </a:r>
            <a:r>
              <a:rPr lang="ar-SA" altLang="en-US" sz="4800" b="1">
                <a:cs typeface="Traditional Arabic" panose="02020603050405020304" pitchFamily="18" charset="-78"/>
              </a:rPr>
              <a:t>ل</a:t>
            </a:r>
            <a:r>
              <a:rPr lang="ar-SA" altLang="en-US" sz="4800" b="1">
                <a:solidFill>
                  <a:srgbClr val="808080"/>
                </a:solidFill>
                <a:cs typeface="Traditional Arabic" panose="02020603050405020304" pitchFamily="18" charset="-78"/>
              </a:rPr>
              <a:t>ا</a:t>
            </a:r>
            <a:r>
              <a:rPr lang="ar-SA" altLang="en-US" sz="4800" b="1">
                <a:cs typeface="Traditional Arabic" panose="02020603050405020304" pitchFamily="18" charset="-78"/>
              </a:rPr>
              <a:t>ح</a:t>
            </a:r>
            <a:r>
              <a:rPr lang="ar-SA" altLang="en-US" sz="4800" b="1">
                <a:solidFill>
                  <a:srgbClr val="808080"/>
                </a:solidFill>
                <a:cs typeface="Traditional Arabic" panose="02020603050405020304" pitchFamily="18" charset="-78"/>
              </a:rPr>
              <a:t>ظ</a:t>
            </a:r>
            <a:r>
              <a:rPr lang="ar-SA" altLang="en-US" sz="4800" b="1">
                <a:cs typeface="Traditional Arabic" panose="02020603050405020304" pitchFamily="18" charset="-78"/>
              </a:rPr>
              <a:t>ة</a:t>
            </a:r>
            <a:endParaRPr lang="en-US" altLang="en-US" sz="4800" b="1">
              <a:cs typeface="Traditional Arabic" panose="02020603050405020304" pitchFamily="18" charset="-78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19F2F12-ED0F-4D77-95E5-6E9DAB82D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1989138"/>
            <a:ext cx="4457700" cy="387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ar-SA" altLang="en-US" sz="6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الشوارعُ</a:t>
            </a:r>
            <a:r>
              <a:rPr lang="ar-SA" altLang="en-US" sz="6000" b="1"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 </a:t>
            </a:r>
            <a:r>
              <a:rPr lang="ar-SA" altLang="en-US" sz="60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واسعةٌ</a:t>
            </a:r>
            <a:r>
              <a:rPr lang="ar-SA" altLang="en-US" sz="6000" b="1"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.</a:t>
            </a:r>
          </a:p>
          <a:p>
            <a:pPr>
              <a:buFontTx/>
              <a:buChar char="-"/>
            </a:pPr>
            <a:r>
              <a:rPr lang="ar-SA" altLang="en-US" sz="6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الميادينُ</a:t>
            </a:r>
            <a:r>
              <a:rPr lang="ar-SA" altLang="en-US" sz="6000" b="1"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 </a:t>
            </a:r>
            <a:r>
              <a:rPr lang="ar-SA" altLang="en-US" sz="60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فَسيحةٌ</a:t>
            </a:r>
            <a:r>
              <a:rPr lang="ar-SA" altLang="en-US" sz="6000" b="1"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.</a:t>
            </a:r>
          </a:p>
          <a:p>
            <a:pPr>
              <a:buFontTx/>
              <a:buChar char="-"/>
            </a:pPr>
            <a:r>
              <a:rPr lang="ar-SA" altLang="en-US" sz="6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الأضواءُ</a:t>
            </a:r>
            <a:r>
              <a:rPr lang="ar-SA" altLang="en-US" sz="6000" b="1"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 </a:t>
            </a:r>
            <a:r>
              <a:rPr lang="ar-SA" altLang="en-US" sz="60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سَاطِعةٌ</a:t>
            </a:r>
            <a:r>
              <a:rPr lang="ar-SA" altLang="en-US" sz="6000" b="1"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.</a:t>
            </a:r>
            <a:endParaRPr lang="en-US" altLang="en-US" sz="6000" b="1">
              <a:effectLst>
                <a:outerShdw blurRad="38100" dist="38100" dir="2700000" algn="tl">
                  <a:srgbClr val="C0C0C0"/>
                </a:outerShdw>
              </a:effectLst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9D47115-B722-410D-B470-7CDDC00EAD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tIns="0"/>
          <a:lstStyle/>
          <a:p>
            <a:r>
              <a:rPr lang="ar-SA" altLang="en-US" sz="8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الشوارعُ</a:t>
            </a:r>
            <a:r>
              <a:rPr lang="ar-SA" altLang="en-US" sz="8000" b="1"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 </a:t>
            </a:r>
            <a:r>
              <a:rPr lang="ar-SA" altLang="en-US" sz="80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واسعةٌ</a:t>
            </a:r>
            <a:endParaRPr lang="en-US" altLang="en-US" sz="8000" b="1">
              <a:effectLst>
                <a:outerShdw blurRad="38100" dist="38100" dir="2700000" algn="tl">
                  <a:srgbClr val="C0C0C0"/>
                </a:outerShdw>
              </a:effectLst>
              <a:cs typeface="Traditional Arabic" panose="02020603050405020304" pitchFamily="18" charset="-78"/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A7912A5-EE1B-4C14-B69E-97E7366B63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6243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ar-SA" altLang="en-US" b="1">
                <a:solidFill>
                  <a:srgbClr val="CC0000"/>
                </a:solidFill>
              </a:rPr>
              <a:t>س – ما نوع هذه الجملة ؟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ar-SA" altLang="en-US" b="1">
                <a:solidFill>
                  <a:srgbClr val="3366CC"/>
                </a:solidFill>
              </a:rPr>
              <a:t>( جملة اسمية 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ar-SA" altLang="en-US" b="1">
                <a:solidFill>
                  <a:srgbClr val="CC0000"/>
                </a:solidFill>
              </a:rPr>
              <a:t>س – لماذا تسمى جملة اسمية ؟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ar-SA" altLang="en-US" b="1">
                <a:solidFill>
                  <a:srgbClr val="3366CC"/>
                </a:solidFill>
              </a:rPr>
              <a:t>( لأنها تبدأ باسم 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ar-SA" altLang="en-US" b="1">
                <a:solidFill>
                  <a:srgbClr val="CC0000"/>
                </a:solidFill>
              </a:rPr>
              <a:t>س – ما الاسم الذي ابتدأت به الجملة؟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ar-SA" altLang="en-US" b="1">
                <a:solidFill>
                  <a:srgbClr val="3366CC"/>
                </a:solidFill>
              </a:rPr>
              <a:t>( الاسم هو : الشوارع 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ar-SA" altLang="en-US" b="1">
                <a:solidFill>
                  <a:srgbClr val="CC0000"/>
                </a:solidFill>
              </a:rPr>
              <a:t>س – ماذا نسمي الاسم الذي يقع في ابتداء الجملة ؟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ar-SA" altLang="en-US" sz="4800" b="1">
                <a:solidFill>
                  <a:srgbClr val="3366CC"/>
                </a:solidFill>
              </a:rPr>
              <a:t>( مبتدأ )</a:t>
            </a:r>
            <a:endParaRPr lang="en-US" altLang="en-US" sz="4800" b="1">
              <a:solidFill>
                <a:srgbClr val="33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D858465-A6C7-4103-AF8F-271C1DF54A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en-US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مما سبق نستنتج أن :</a:t>
            </a:r>
            <a:endParaRPr lang="en-US" altLang="en-US" b="1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9FA8393-EF39-4D8A-AD2F-D67E96816F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D1D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ar-SA" altLang="en-US" sz="8800">
                <a:cs typeface="Arabic Typesetting" panose="03020402040406030203" pitchFamily="66" charset="-78"/>
              </a:rPr>
              <a:t>الاسمُ الذي يقعُ في بدايةِ الجُملةِ يُسمَّى </a:t>
            </a:r>
            <a:r>
              <a:rPr lang="ar-SA" altLang="en-US" sz="8000">
                <a:solidFill>
                  <a:srgbClr val="A50021"/>
                </a:solidFill>
                <a:cs typeface="Arabic Typesetting" panose="03020402040406030203" pitchFamily="66" charset="-78"/>
              </a:rPr>
              <a:t>مُبْتَدَأً</a:t>
            </a:r>
            <a:r>
              <a:rPr lang="ar-SA" altLang="en-US" sz="8800">
                <a:cs typeface="Arabic Typesetting" panose="03020402040406030203" pitchFamily="66" charset="-78"/>
              </a:rPr>
              <a:t>.</a:t>
            </a:r>
            <a:endParaRPr lang="en-US" altLang="en-US" sz="8800">
              <a:cs typeface="Arabic Typesetting" panose="03020402040406030203" pitchFamily="66" charset="-78"/>
            </a:endParaRPr>
          </a:p>
        </p:txBody>
      </p:sp>
      <p:pic>
        <p:nvPicPr>
          <p:cNvPr id="23557" name="Picture 5">
            <a:extLst>
              <a:ext uri="{FF2B5EF4-FFF2-40B4-BE49-F238E27FC236}">
                <a16:creationId xmlns:a16="http://schemas.microsoft.com/office/drawing/2014/main" id="{2EB4AF85-E252-4028-87DD-03A982C42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620713"/>
            <a:ext cx="1574800" cy="181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>
            <a:extLst>
              <a:ext uri="{FF2B5EF4-FFF2-40B4-BE49-F238E27FC236}">
                <a16:creationId xmlns:a16="http://schemas.microsoft.com/office/drawing/2014/main" id="{CD115D9B-7A01-4459-B926-47DB9E2DC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26035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b"/>
          <a:lstStyle>
            <a:lvl1pPr algn="ctr"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r>
              <a:rPr lang="ar-SA" altLang="en-US" sz="8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الشوارعُ</a:t>
            </a:r>
            <a:r>
              <a:rPr lang="ar-SA" altLang="en-US" sz="8000" b="1"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 </a:t>
            </a:r>
            <a:r>
              <a:rPr lang="ar-SA" altLang="en-US" sz="80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واسعة</a:t>
            </a:r>
            <a:endParaRPr lang="en-US" altLang="en-US" sz="8000" b="1">
              <a:effectLst>
                <a:outerShdw blurRad="38100" dist="38100" dir="2700000" algn="tl">
                  <a:srgbClr val="C0C0C0"/>
                </a:outerShdw>
              </a:effectLst>
              <a:cs typeface="Traditional Arabic" panose="02020603050405020304" pitchFamily="18" charset="-78"/>
            </a:endParaRPr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B89EF8FF-0E70-445C-B074-89FA31CF55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828800"/>
            <a:ext cx="8208962" cy="4624388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ar-SA" altLang="en-US" sz="2800" b="1">
                <a:solidFill>
                  <a:srgbClr val="CC0000"/>
                </a:solidFill>
              </a:rPr>
              <a:t>س – هل أحصل على معنى تام بذكر المبتدأ فقط ؟</a:t>
            </a:r>
            <a:r>
              <a:rPr lang="ar-SA" altLang="en-US" sz="2800" b="1"/>
              <a:t> </a:t>
            </a:r>
          </a:p>
          <a:p>
            <a:pPr algn="ctr">
              <a:buFontTx/>
              <a:buNone/>
            </a:pPr>
            <a:r>
              <a:rPr lang="ar-SA" altLang="en-US" sz="2800" b="1">
                <a:solidFill>
                  <a:srgbClr val="3366CC"/>
                </a:solidFill>
              </a:rPr>
              <a:t>( لا )</a:t>
            </a:r>
          </a:p>
          <a:p>
            <a:pPr>
              <a:buFontTx/>
              <a:buNone/>
            </a:pPr>
            <a:r>
              <a:rPr lang="ar-SA" altLang="en-US" sz="2800" b="1">
                <a:solidFill>
                  <a:srgbClr val="CC0000"/>
                </a:solidFill>
              </a:rPr>
              <a:t>س – ما الكلمة التي تممت معنى الجملة وأخبرتنا عن المبتدأ ؟</a:t>
            </a:r>
          </a:p>
          <a:p>
            <a:pPr algn="ctr">
              <a:buFontTx/>
              <a:buNone/>
            </a:pPr>
            <a:r>
              <a:rPr lang="ar-SA" altLang="en-US" sz="2800" b="1">
                <a:solidFill>
                  <a:srgbClr val="3366CC"/>
                </a:solidFill>
              </a:rPr>
              <a:t>( واسعة )</a:t>
            </a:r>
          </a:p>
          <a:p>
            <a:pPr>
              <a:buFontTx/>
              <a:buNone/>
            </a:pPr>
            <a:r>
              <a:rPr lang="ar-SA" altLang="en-US" sz="2800" b="1">
                <a:solidFill>
                  <a:srgbClr val="CC0000"/>
                </a:solidFill>
              </a:rPr>
              <a:t>س – ما نوع كلمة ( واسعة ) ؟</a:t>
            </a:r>
          </a:p>
          <a:p>
            <a:pPr algn="ctr">
              <a:buFontTx/>
              <a:buNone/>
            </a:pPr>
            <a:r>
              <a:rPr lang="ar-SA" altLang="en-US" sz="2800" b="1">
                <a:solidFill>
                  <a:srgbClr val="3366CC"/>
                </a:solidFill>
              </a:rPr>
              <a:t>( نوعها : اسم )</a:t>
            </a:r>
          </a:p>
          <a:p>
            <a:pPr>
              <a:buFontTx/>
              <a:buNone/>
            </a:pPr>
            <a:r>
              <a:rPr lang="ar-SA" altLang="en-US" sz="2800" b="1">
                <a:solidFill>
                  <a:srgbClr val="CC0000"/>
                </a:solidFill>
              </a:rPr>
              <a:t>س – ماذا نسمي الاسم الذي يخبر عن المبتدأ ويفيد معه معنى تاماً ؟</a:t>
            </a:r>
          </a:p>
          <a:p>
            <a:pPr algn="ctr">
              <a:buFontTx/>
              <a:buNone/>
            </a:pPr>
            <a:r>
              <a:rPr lang="ar-SA" altLang="en-US" sz="4800" b="1">
                <a:solidFill>
                  <a:srgbClr val="3366CC"/>
                </a:solidFill>
              </a:rPr>
              <a:t>( خبرٌ )</a:t>
            </a:r>
            <a:endParaRPr lang="en-US" altLang="en-US" sz="4800" b="1">
              <a:solidFill>
                <a:srgbClr val="33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D3DC9F4-AEB6-4B5E-AA84-4C00E5849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en-US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مما سبق نستنتج أن :</a:t>
            </a:r>
            <a:endParaRPr lang="en-US" altLang="en-US" b="1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BE7F614-1BFA-4124-81DD-F1BC92E5C3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D1D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ar-SA" altLang="en-US" sz="8000">
                <a:cs typeface="Arabic Typesetting" panose="03020402040406030203" pitchFamily="66" charset="-78"/>
              </a:rPr>
              <a:t>الاسمُ الذي يخبرُ عن المبتدأ ويفيد معه معنًى تاماً يسمى ” </a:t>
            </a:r>
            <a:r>
              <a:rPr lang="ar-SA" altLang="en-US" sz="8000">
                <a:solidFill>
                  <a:srgbClr val="A50021"/>
                </a:solidFill>
                <a:cs typeface="Arabic Typesetting" panose="03020402040406030203" pitchFamily="66" charset="-78"/>
              </a:rPr>
              <a:t>خبراً</a:t>
            </a:r>
            <a:r>
              <a:rPr lang="ar-SA" altLang="en-US" sz="8000">
                <a:cs typeface="Arabic Typesetting" panose="03020402040406030203" pitchFamily="66" charset="-78"/>
              </a:rPr>
              <a:t> ”</a:t>
            </a:r>
            <a:endParaRPr lang="en-US" altLang="en-US" sz="8000">
              <a:cs typeface="Arabic Typesetting" panose="03020402040406030203" pitchFamily="66" charset="-78"/>
            </a:endParaRPr>
          </a:p>
        </p:txBody>
      </p:sp>
      <p:pic>
        <p:nvPicPr>
          <p:cNvPr id="26629" name="Picture 5">
            <a:extLst>
              <a:ext uri="{FF2B5EF4-FFF2-40B4-BE49-F238E27FC236}">
                <a16:creationId xmlns:a16="http://schemas.microsoft.com/office/drawing/2014/main" id="{70C6F893-4DB3-4A92-A3A8-2860B1BDE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549275"/>
            <a:ext cx="1574800" cy="181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>
            <a:extLst>
              <a:ext uri="{FF2B5EF4-FFF2-40B4-BE49-F238E27FC236}">
                <a16:creationId xmlns:a16="http://schemas.microsoft.com/office/drawing/2014/main" id="{27558595-496F-4259-9F72-23FA9E5BB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26035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b"/>
          <a:lstStyle>
            <a:lvl1pPr algn="ctr"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r>
              <a:rPr lang="ar-SA" altLang="en-US" sz="8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الشوارعُ</a:t>
            </a:r>
            <a:r>
              <a:rPr lang="ar-SA" altLang="en-US" sz="8000" b="1"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 </a:t>
            </a:r>
            <a:r>
              <a:rPr lang="ar-SA" altLang="en-US" sz="80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anose="02020603050405020304" pitchFamily="18" charset="-78"/>
              </a:rPr>
              <a:t>واسعةٌ</a:t>
            </a:r>
            <a:endParaRPr lang="en-US" altLang="en-US" sz="8000" b="1">
              <a:effectLst>
                <a:outerShdw blurRad="38100" dist="38100" dir="2700000" algn="tl">
                  <a:srgbClr val="C0C0C0"/>
                </a:outerShdw>
              </a:effectLst>
              <a:cs typeface="Traditional Arabic" panose="02020603050405020304" pitchFamily="18" charset="-78"/>
            </a:endParaRP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49BBC036-CA99-4D4C-91B1-3E1A08DEA9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828800"/>
            <a:ext cx="8424862" cy="3616325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ar-SA" altLang="en-US" b="1">
                <a:solidFill>
                  <a:srgbClr val="A50021"/>
                </a:solidFill>
              </a:rPr>
              <a:t>س – ما حركة الحرف الأخير في المبتدأ ( الشوارع )؟</a:t>
            </a:r>
            <a:r>
              <a:rPr lang="ar-SA" altLang="en-US" b="1"/>
              <a:t> </a:t>
            </a:r>
          </a:p>
          <a:p>
            <a:pPr algn="ctr">
              <a:buFontTx/>
              <a:buNone/>
            </a:pPr>
            <a:r>
              <a:rPr lang="ar-SA" altLang="en-US" b="1">
                <a:solidFill>
                  <a:srgbClr val="3366CC"/>
                </a:solidFill>
              </a:rPr>
              <a:t>( الضَّمَّة )</a:t>
            </a:r>
          </a:p>
          <a:p>
            <a:pPr>
              <a:buFontTx/>
              <a:buNone/>
            </a:pPr>
            <a:r>
              <a:rPr lang="ar-SA" altLang="en-US" b="1">
                <a:solidFill>
                  <a:srgbClr val="A50021"/>
                </a:solidFill>
              </a:rPr>
              <a:t>س – ما حركة الحرف الأخير في الخبر (واسعة) ؟</a:t>
            </a:r>
          </a:p>
          <a:p>
            <a:pPr algn="ctr">
              <a:buFontTx/>
              <a:buNone/>
            </a:pPr>
            <a:r>
              <a:rPr lang="ar-SA" altLang="en-US" b="1">
                <a:solidFill>
                  <a:srgbClr val="3366CC"/>
                </a:solidFill>
              </a:rPr>
              <a:t>( الضَّمَّة )</a:t>
            </a:r>
          </a:p>
          <a:p>
            <a:pPr>
              <a:buFontTx/>
              <a:buNone/>
            </a:pPr>
            <a:r>
              <a:rPr lang="ar-SA" altLang="en-US" b="1">
                <a:solidFill>
                  <a:srgbClr val="A50021"/>
                </a:solidFill>
              </a:rPr>
              <a:t>س – على ماذا تدل الضَّمَّة ؟</a:t>
            </a:r>
          </a:p>
          <a:p>
            <a:pPr algn="ctr">
              <a:buFontTx/>
              <a:buNone/>
            </a:pPr>
            <a:r>
              <a:rPr lang="ar-SA" altLang="en-US" b="1">
                <a:solidFill>
                  <a:srgbClr val="3366CC"/>
                </a:solidFill>
              </a:rPr>
              <a:t>( تدلُّ على الرَّفع )</a:t>
            </a:r>
            <a:endParaRPr lang="en-US" altLang="en-US" b="1">
              <a:solidFill>
                <a:srgbClr val="3366CC"/>
              </a:solidFill>
            </a:endParaRPr>
          </a:p>
        </p:txBody>
      </p:sp>
      <p:sp>
        <p:nvSpPr>
          <p:cNvPr id="27655" name="Text Box 7">
            <a:extLst>
              <a:ext uri="{FF2B5EF4-FFF2-40B4-BE49-F238E27FC236}">
                <a16:creationId xmlns:a16="http://schemas.microsoft.com/office/drawing/2014/main" id="{6D8B32D0-DDB9-4D63-9375-0CC893E77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5661025"/>
            <a:ext cx="5903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7656" name="Text Box 8">
            <a:extLst>
              <a:ext uri="{FF2B5EF4-FFF2-40B4-BE49-F238E27FC236}">
                <a16:creationId xmlns:a16="http://schemas.microsoft.com/office/drawing/2014/main" id="{2FEEF9BE-8BD3-46E2-88B7-230E91867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5661025"/>
            <a:ext cx="6551613" cy="588963"/>
          </a:xfrm>
          <a:prstGeom prst="rect">
            <a:avLst/>
          </a:prstGeom>
          <a:solidFill>
            <a:srgbClr val="FFD1D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altLang="en-US" sz="3200" b="1">
                <a:solidFill>
                  <a:srgbClr val="A50021"/>
                </a:solidFill>
              </a:rPr>
              <a:t>المبتدأ والخبر مرفوعان</a:t>
            </a:r>
            <a:endParaRPr lang="en-US" altLang="en-US" sz="3200" b="1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animBg="1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230</Words>
  <Application>Microsoft Office PowerPoint</Application>
  <PresentationFormat>‫הצגה על המסך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Crayons</vt:lpstr>
      <vt:lpstr>الجملة الاسمية</vt:lpstr>
      <vt:lpstr>قبل البداية</vt:lpstr>
      <vt:lpstr>מצגת של PowerPoint‏</vt:lpstr>
      <vt:lpstr>מצגת של PowerPoint‏</vt:lpstr>
      <vt:lpstr>الشوارعُ واسعةٌ</vt:lpstr>
      <vt:lpstr>مما سبق نستنتج أن :</vt:lpstr>
      <vt:lpstr>מצגת של PowerPoint‏</vt:lpstr>
      <vt:lpstr>مما سبق نستنتج أن :</vt:lpstr>
      <vt:lpstr>מצגת של PowerPoint‏</vt:lpstr>
      <vt:lpstr>كيف أعرب المبتدأ والخبر في جملة ( الشوارع واسعة)</vt:lpstr>
      <vt:lpstr> القاعــدة</vt:lpstr>
      <vt:lpstr>מצגת של PowerPoint‏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الجملة الاسمية</dc:title>
  <dc:creator>Registered User</dc:creator>
  <cp:lastModifiedBy>משתמש לא ידוע</cp:lastModifiedBy>
  <cp:revision>14</cp:revision>
  <dcterms:created xsi:type="dcterms:W3CDTF">2005-03-04T16:15:50Z</dcterms:created>
  <dcterms:modified xsi:type="dcterms:W3CDTF">2020-05-04T20:05:50Z</dcterms:modified>
</cp:coreProperties>
</file>