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585214-1641-4E95-9E21-D5A458E05889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DE5E63C-E817-4128-A5A1-11072C2AAF7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تَربية إسلامية </a:t>
            </a:r>
            <a:endParaRPr lang="he-IL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دَرسنا: الإيمان بالأنبياء والرّسل </a:t>
            </a:r>
            <a:endParaRPr lang="he-I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0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Lotus Linotype"/>
              </a:rPr>
              <a:t>لإيمان بالرسل هو الركن الرابع من أركان الإيمان، فلا يصح إيمان العبد إلا به. والأدلة الشرعية متواترة على تأكيد ذلك، فقد أمر سبحانه بالإيمان بهم، وقرن ذلك بالإيمان به فقال: { فآمنوا بالله ورسله } (النساء: 171) وجاء الإيمان بهم في المرتبة الرابعة من التعريف النبوي للإيمان كما في حديث جبريل: ( أن تؤمن بالله وملائكته وكتبه ورسله .. ) رواه مسلم ، وقرن الله سبحانه الكفر بالرسل بالكفر به، فقال:{ ومن يكفر بالله وملائكته وكتبه ورسله واليوم الآخر فقد ضل ضلالا بعيدا } (النساء:136)، ففي هذه الآيات دليل على أهمية الإيمان بالرسل، ومنزلته من دين الله عز وجل، وقبل بسط الكلام في ذلك، يجدر بنا ذكر تعريف كل من الرسول والنبي، وتوضيح الفرق بينهما .</a:t>
            </a:r>
          </a:p>
          <a:p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معنى الرسول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sz="2800" b="1" dirty="0" smtClean="0">
                <a:solidFill>
                  <a:srgbClr val="424142"/>
                </a:solidFill>
                <a:latin typeface="Lotus Linotype"/>
              </a:rPr>
              <a:t>الرسول </a:t>
            </a:r>
            <a:r>
              <a:rPr lang="ar-SA" sz="2800" b="1" dirty="0">
                <a:solidFill>
                  <a:srgbClr val="424142"/>
                </a:solidFill>
                <a:latin typeface="Lotus Linotype"/>
              </a:rPr>
              <a:t>فـي اللغة هو الذي يُتابع أخبار الذي بعثه، أَخذاً من قولهم: " جاءت الإِبل رَسَلاً " أَي: متتابعة، وسُمِّي الرَّسول رسولاً لأَنه ذو رسالة . و الرَّسول: اسم من أَرسلت وكذلك الرِّسالة 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558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معنى النّبي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ar-SA" sz="4100" dirty="0" smtClean="0">
                <a:solidFill>
                  <a:srgbClr val="424142"/>
                </a:solidFill>
                <a:latin typeface="Lotus Linotype"/>
              </a:rPr>
              <a:t>النبي </a:t>
            </a:r>
            <a:r>
              <a:rPr lang="ar-SA" sz="4100" dirty="0">
                <a:solidFill>
                  <a:srgbClr val="424142"/>
                </a:solidFill>
                <a:latin typeface="Lotus Linotype"/>
              </a:rPr>
              <a:t>في </a:t>
            </a:r>
            <a:r>
              <a:rPr lang="ar-SA" sz="3200" dirty="0">
                <a:solidFill>
                  <a:srgbClr val="424142"/>
                </a:solidFill>
                <a:latin typeface="Lotus Linotype"/>
              </a:rPr>
              <a:t>اللغة: فعيل بمعنى فاعل ومفعل فهو مُنْبِِئ ومٌنْبَأ، مُنْبِِئ أي مخبر عن الله، ومٌنْبَأ أي مُخبَرٌ من الله، قال تعالى: { قالت من أنبأك هذا قال نبأني العليم الخبير }(التحريم:3)، وقال: { نبئ عبادي أني أنا الغفور الرحيم }(الحجر:49)، فالنبي هو الذي يُخبَر من الله، وهو الذي </a:t>
            </a:r>
            <a:r>
              <a:rPr lang="ar-SA" sz="4600" dirty="0">
                <a:solidFill>
                  <a:srgbClr val="424142"/>
                </a:solidFill>
                <a:latin typeface="Lotus Linotype"/>
              </a:rPr>
              <a:t>يُخبِر الناس أي يبلغهم أمر الله ونهيه ووحيه، وقد يكون لفظ ( النبي ) غير مهموز، فيكون من </a:t>
            </a:r>
            <a:r>
              <a:rPr lang="ar-SA" sz="4600" dirty="0" err="1">
                <a:solidFill>
                  <a:srgbClr val="424142"/>
                </a:solidFill>
                <a:latin typeface="Lotus Linotype"/>
              </a:rPr>
              <a:t>النبو</a:t>
            </a:r>
            <a:r>
              <a:rPr lang="ar-SA" sz="4600" dirty="0">
                <a:solidFill>
                  <a:srgbClr val="424142"/>
                </a:solidFill>
                <a:latin typeface="Lotus Linotype"/>
              </a:rPr>
              <a:t> وهو الرفعة والمكانة </a:t>
            </a:r>
            <a:r>
              <a:rPr lang="ar-SA" sz="4600" dirty="0" smtClean="0">
                <a:solidFill>
                  <a:srgbClr val="424142"/>
                </a:solidFill>
                <a:latin typeface="Lotus Linotype"/>
              </a:rPr>
              <a:t>.</a:t>
            </a:r>
            <a:endParaRPr lang="ar-SA" sz="4600" dirty="0">
              <a:solidFill>
                <a:srgbClr val="424142"/>
              </a:solidFill>
              <a:latin typeface="Lotus Linotype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846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الفرق بين الرسل والأنبياء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ar-SA" sz="2400" b="1" dirty="0">
                <a:solidFill>
                  <a:srgbClr val="424142"/>
                </a:solidFill>
                <a:latin typeface="Lotus Linotype"/>
              </a:rPr>
              <a:t>اختلف العلماء في التفريق بين معنى النبي والرسول، على أقوال:</a:t>
            </a:r>
          </a:p>
          <a:p>
            <a:pPr algn="just"/>
            <a:r>
              <a:rPr lang="ar-SA" sz="2400" b="1" dirty="0">
                <a:solidFill>
                  <a:srgbClr val="424142"/>
                </a:solidFill>
                <a:latin typeface="Lotus Linotype"/>
              </a:rPr>
              <a:t>القول الأول: أنهما سواء أي أنهما لفظان مترادفان، واستدلوا بقوله تعالى: { وما أرسلنا من قبلك من رسول ولا نبي }(الحج:52) فأثبت لهما معاً الإرسال، قالوا: ولا يكون النبي إلا رسولا؛ ولا الرسول إلا نبياً 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547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أسئلة مناقشة وحل :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ماذا نعني ب (الايمان بالأنبياء والرّسل ) ؟ 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ما هو حكم الإيمان بالأنبياء والرّسل ؟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أذكروا اية قرآنية تبيّن وجوب الإيمان </a:t>
            </a:r>
            <a:r>
              <a:rPr lang="ar-SA" dirty="0" err="1" smtClean="0">
                <a:solidFill>
                  <a:srgbClr val="C00000"/>
                </a:solidFill>
              </a:rPr>
              <a:t>بآلأنبياء</a:t>
            </a:r>
            <a:r>
              <a:rPr lang="ar-SA" dirty="0" smtClean="0">
                <a:solidFill>
                  <a:srgbClr val="C00000"/>
                </a:solidFill>
              </a:rPr>
              <a:t> والرّسل .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بماذا تميّز </a:t>
            </a:r>
            <a:r>
              <a:rPr lang="ar-SA" dirty="0" err="1" smtClean="0">
                <a:solidFill>
                  <a:srgbClr val="C00000"/>
                </a:solidFill>
              </a:rPr>
              <a:t>آالانبياء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r>
              <a:rPr lang="ar-SA" smtClean="0">
                <a:solidFill>
                  <a:srgbClr val="C00000"/>
                </a:solidFill>
              </a:rPr>
              <a:t>عن باقي الرسل ؟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8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אופנה">
  <a:themeElements>
    <a:clrScheme name="עיצוב אופנה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עניבה שחורה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עיצוב אופנה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209</Words>
  <Application>Microsoft Office PowerPoint</Application>
  <PresentationFormat>‫הצגה על המסך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עיצוב אופנה</vt:lpstr>
      <vt:lpstr>تَربية إسلامية </vt:lpstr>
      <vt:lpstr>מצגת של PowerPoint</vt:lpstr>
      <vt:lpstr>معنى الرسول </vt:lpstr>
      <vt:lpstr>معنى النّبي </vt:lpstr>
      <vt:lpstr>الفرق بين الرسل والأنبياء </vt:lpstr>
      <vt:lpstr>أسئلة مناقشة وحل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تَربية إسلامية</dc:title>
  <dc:creator>USER</dc:creator>
  <cp:lastModifiedBy>USER</cp:lastModifiedBy>
  <cp:revision>4</cp:revision>
  <dcterms:created xsi:type="dcterms:W3CDTF">2021-01-30T13:12:44Z</dcterms:created>
  <dcterms:modified xsi:type="dcterms:W3CDTF">2021-01-30T14:10:48Z</dcterms:modified>
</cp:coreProperties>
</file>