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64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انقر لتحرير نمط العنوان الثانوي الرئيسي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3BC4-FFF1-4A14-9E44-BFDA427BF4AB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A83C-F6DB-494E-8D26-4F9540F9B2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928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3BC4-FFF1-4A14-9E44-BFDA427BF4AB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A83C-F6DB-494E-8D26-4F9540F9B2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146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3BC4-FFF1-4A14-9E44-BFDA427BF4AB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A83C-F6DB-494E-8D26-4F9540F9B2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546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3BC4-FFF1-4A14-9E44-BFDA427BF4AB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A83C-F6DB-494E-8D26-4F9540F9B2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974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3BC4-FFF1-4A14-9E44-BFDA427BF4AB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A83C-F6DB-494E-8D26-4F9540F9B2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830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3BC4-FFF1-4A14-9E44-BFDA427BF4AB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A83C-F6DB-494E-8D26-4F9540F9B2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807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3BC4-FFF1-4A14-9E44-BFDA427BF4AB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A83C-F6DB-494E-8D26-4F9540F9B2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63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3BC4-FFF1-4A14-9E44-BFDA427BF4AB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A83C-F6DB-494E-8D26-4F9540F9B2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430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3BC4-FFF1-4A14-9E44-BFDA427BF4AB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A83C-F6DB-494E-8D26-4F9540F9B2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653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3BC4-FFF1-4A14-9E44-BFDA427BF4AB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A83C-F6DB-494E-8D26-4F9540F9B2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054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3BC4-FFF1-4A14-9E44-BFDA427BF4AB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A83C-F6DB-494E-8D26-4F9540F9B2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693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انقر لتحرير أنماط النص الرئيسي</a:t>
            </a:r>
          </a:p>
          <a:p>
            <a:pPr lvl="1"/>
            <a:r>
              <a:rPr lang="he-IL" smtClean="0"/>
              <a:t>المستوى الثاني</a:t>
            </a:r>
          </a:p>
          <a:p>
            <a:pPr lvl="2"/>
            <a:r>
              <a:rPr lang="he-IL" smtClean="0"/>
              <a:t>المستوى الثالث</a:t>
            </a:r>
          </a:p>
          <a:p>
            <a:pPr lvl="3"/>
            <a:r>
              <a:rPr lang="he-IL" smtClean="0"/>
              <a:t>المستوى الرابع</a:t>
            </a:r>
          </a:p>
          <a:p>
            <a:pPr lvl="4"/>
            <a:r>
              <a:rPr lang="he-IL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33BC4-FFF1-4A14-9E44-BFDA427BF4AB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EA83C-F6DB-494E-8D26-4F9540F9B2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716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9860" y="-60529"/>
            <a:ext cx="7886700" cy="1328430"/>
          </a:xfrm>
        </p:spPr>
        <p:txBody>
          <a:bodyPr/>
          <a:lstStyle/>
          <a:p>
            <a:pPr algn="ctr"/>
            <a:r>
              <a:rPr lang="ar-SA" u="sng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شَهرُ رَمَضان</a:t>
            </a:r>
            <a:endParaRPr lang="ar-JO" u="sng" dirty="0">
              <a:solidFill>
                <a:srgbClr val="0070C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292309" y="1951488"/>
            <a:ext cx="8628425" cy="505194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ar-SA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جِئْتَ يا رَمضانُ أهلاً                        بِمُحيَّاكَ السَّـــــــــــــــــــــع</a:t>
            </a:r>
            <a:r>
              <a:rPr lang="ar-SA" sz="3600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يدْ</a:t>
            </a:r>
            <a:r>
              <a:rPr lang="ar-SA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ar-SA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فَمَلأْتَ الأرْضَ نوراً                          مِنْ قَريبٍ وَبَع</a:t>
            </a:r>
            <a:r>
              <a:rPr lang="ar-SA" sz="3600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يــــــــــــــــــــدْ</a:t>
            </a:r>
            <a:r>
              <a:rPr lang="ar-SA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ar-SA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نَزَلَ القُـــــــــرآنُ فيـــــــــكَ                          وَبِهِ النُّــــــــــورُ الْجَد</a:t>
            </a:r>
            <a:r>
              <a:rPr lang="ar-SA" sz="3600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يــــــــــــد</a:t>
            </a:r>
            <a:r>
              <a:rPr lang="ar-SA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ْ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ar-SA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فـــــاذا لُحْتَ هِــــــــلالاً                          لاحَ في الكَـــــوْنِ نَـــــش</a:t>
            </a:r>
            <a:r>
              <a:rPr lang="ar-SA" sz="3600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يدْ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ar-SA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وَاذا وَلَّيـــــــــــــــــتَ عَنّــــــا                         فَـــــوراءَ الــــــــــصَّوْمِ </a:t>
            </a:r>
            <a:r>
              <a:rPr lang="ar-SA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</a:t>
            </a:r>
            <a:r>
              <a:rPr lang="ar-SA" sz="3600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يـــــــــدْ</a:t>
            </a:r>
            <a:endParaRPr lang="ar-JO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1116046-5174-4377-B9B7-E3C3A71C2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4283">
            <a:off x="4374398" y="4701560"/>
            <a:ext cx="1527603" cy="179857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0CF6640-3271-40DC-8335-CBD44961C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42"/>
          <a:stretch/>
        </p:blipFill>
        <p:spPr bwMode="auto">
          <a:xfrm>
            <a:off x="7253244" y="1"/>
            <a:ext cx="1890755" cy="218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6969" y="2326658"/>
            <a:ext cx="81913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البيت الاول </a:t>
            </a:r>
            <a:endParaRPr lang="he-IL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45355" y="3216037"/>
            <a:ext cx="9724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البيت الثاني </a:t>
            </a:r>
            <a:endParaRPr lang="he-IL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45356" y="4307205"/>
            <a:ext cx="10150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البيت الثالث </a:t>
            </a:r>
            <a:endParaRPr lang="he-IL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45356" y="5231516"/>
            <a:ext cx="10150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البيت الرابع</a:t>
            </a:r>
            <a:endParaRPr lang="he-IL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39042" y="6176803"/>
            <a:ext cx="11213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البيت الخامس  </a:t>
            </a:r>
            <a:endParaRPr lang="he-IL" sz="2000" b="1" dirty="0"/>
          </a:p>
        </p:txBody>
      </p:sp>
      <p:sp>
        <p:nvSpPr>
          <p:cNvPr id="7" name="סוגר מסולסל ימני 6"/>
          <p:cNvSpPr/>
          <p:nvPr/>
        </p:nvSpPr>
        <p:spPr>
          <a:xfrm rot="5400000">
            <a:off x="6496191" y="959674"/>
            <a:ext cx="893929" cy="19917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5724128" y="1508595"/>
            <a:ext cx="15291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صدر\شطر اول </a:t>
            </a:r>
            <a:endParaRPr lang="he-IL" sz="2000" b="1" dirty="0"/>
          </a:p>
        </p:txBody>
      </p:sp>
      <p:sp>
        <p:nvSpPr>
          <p:cNvPr id="15" name="סוגר מסולסל ימני 14"/>
          <p:cNvSpPr/>
          <p:nvPr/>
        </p:nvSpPr>
        <p:spPr>
          <a:xfrm rot="5400000">
            <a:off x="779853" y="980264"/>
            <a:ext cx="893929" cy="19505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527546" y="1508596"/>
            <a:ext cx="16745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عجز \شطر ثاني  </a:t>
            </a:r>
            <a:endParaRPr lang="he-IL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-352650" y="3723868"/>
            <a:ext cx="6041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قافية</a:t>
            </a:r>
            <a:r>
              <a:rPr lang="ar-SA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410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5"/>
    </mc:Choice>
    <mc:Fallback xmlns="">
      <p:transition spd="slow" advTm="1158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3"/>
          <a:stretch/>
        </p:blipFill>
        <p:spPr bwMode="auto">
          <a:xfrm>
            <a:off x="0" y="857250"/>
            <a:ext cx="2390686" cy="232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62357" y="866909"/>
            <a:ext cx="3890474" cy="994172"/>
          </a:xfrm>
        </p:spPr>
        <p:txBody>
          <a:bodyPr/>
          <a:lstStyle/>
          <a:p>
            <a:pPr algn="ctr"/>
            <a:r>
              <a:rPr lang="ar-SA" u="sng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استخرج مِنَ النَّص:</a:t>
            </a:r>
            <a:endParaRPr lang="ar-JO" u="sng" dirty="0">
              <a:solidFill>
                <a:srgbClr val="0070C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24676" y="1600283"/>
            <a:ext cx="7886700" cy="408320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ar-SA" sz="2400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فِعْلٌ : ____                                اسْمٌ : ____         </a:t>
            </a:r>
          </a:p>
          <a:p>
            <a:pPr>
              <a:lnSpc>
                <a:spcPct val="200000"/>
              </a:lnSpc>
            </a:pPr>
            <a:r>
              <a:rPr lang="ar-SA" sz="2400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كَلِمَة مَع تَنوين فَتْح: _____                كَلِمَة مع لام الْقَمرية: ____</a:t>
            </a:r>
          </a:p>
          <a:p>
            <a:pPr>
              <a:lnSpc>
                <a:spcPct val="200000"/>
              </a:lnSpc>
            </a:pPr>
            <a:r>
              <a:rPr lang="ar-SA" sz="2400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حَرْف جَر:_____                          كَلِمَة مع لام الشَّمسية:____</a:t>
            </a:r>
          </a:p>
          <a:p>
            <a:pPr>
              <a:lnSpc>
                <a:spcPct val="200000"/>
              </a:lnSpc>
            </a:pPr>
            <a:r>
              <a:rPr lang="ar-SA" sz="2400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كَلِمة مشَدَّدة:____                         كَلِمات مُتناغِمَة: ____، ____</a:t>
            </a:r>
          </a:p>
          <a:p>
            <a:pPr marL="0" indent="0">
              <a:lnSpc>
                <a:spcPct val="200000"/>
              </a:lnSpc>
              <a:buNone/>
            </a:pPr>
            <a:endParaRPr lang="ar-JO" sz="2400" dirty="0">
              <a:solidFill>
                <a:srgbClr val="C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4446BEBF-C9D3-4750-A5F2-35E7603FDD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r="15686"/>
          <a:stretch/>
        </p:blipFill>
        <p:spPr>
          <a:xfrm>
            <a:off x="4954425" y="3670953"/>
            <a:ext cx="967811" cy="2320139"/>
          </a:xfrm>
          <a:prstGeom prst="rect">
            <a:avLst/>
          </a:prstGeom>
        </p:spPr>
      </p:pic>
      <p:pic>
        <p:nvPicPr>
          <p:cNvPr id="5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ABCAC092-0B53-47BF-AE0D-670AAACF4F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6669" y="498523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2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30"/>
    </mc:Choice>
    <mc:Fallback xmlns="">
      <p:transition spd="slow" advTm="64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4A0934-B05A-47A5-9E9F-610AD06E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44" y="559753"/>
            <a:ext cx="7886700" cy="1044931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اكمل الجدول </a:t>
            </a:r>
            <a:r>
              <a:rPr lang="ar-JO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he-IL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5DA6DE4E-AC33-4A07-A859-23FDDB6F94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133939"/>
              </p:ext>
            </p:extLst>
          </p:nvPr>
        </p:nvGraphicFramePr>
        <p:xfrm>
          <a:off x="1660021" y="1820802"/>
          <a:ext cx="5640224" cy="44774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76179">
                  <a:extLst>
                    <a:ext uri="{9D8B030D-6E8A-4147-A177-3AD203B41FA5}">
                      <a16:colId xmlns:a16="http://schemas.microsoft.com/office/drawing/2014/main" val="223370497"/>
                    </a:ext>
                  </a:extLst>
                </a:gridCol>
                <a:gridCol w="2864045">
                  <a:extLst>
                    <a:ext uri="{9D8B030D-6E8A-4147-A177-3AD203B41FA5}">
                      <a16:colId xmlns:a16="http://schemas.microsoft.com/office/drawing/2014/main" val="3048396083"/>
                    </a:ext>
                  </a:extLst>
                </a:gridCol>
              </a:tblGrid>
              <a:tr h="74624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مُفرد</a:t>
                      </a:r>
                      <a:endParaRPr lang="he-IL" sz="2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جمع </a:t>
                      </a:r>
                      <a:endParaRPr lang="he-IL" sz="2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998315210"/>
                  </a:ext>
                </a:extLst>
              </a:tr>
              <a:tr h="74624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شَهْر</a:t>
                      </a:r>
                      <a:endParaRPr lang="he-IL" sz="2400" b="1" dirty="0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81342437"/>
                  </a:ext>
                </a:extLst>
              </a:tr>
              <a:tr h="746241">
                <a:tc>
                  <a:txBody>
                    <a:bodyPr/>
                    <a:lstStyle/>
                    <a:p>
                      <a:pPr algn="ctr" rtl="1"/>
                      <a:endParaRPr lang="he-IL" sz="2400" b="1" dirty="0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أراضي </a:t>
                      </a:r>
                      <a:endParaRPr lang="he-IL" dirty="0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3233945"/>
                  </a:ext>
                </a:extLst>
              </a:tr>
              <a:tr h="74624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نور</a:t>
                      </a:r>
                      <a:endParaRPr lang="he-IL" sz="2400" b="1" dirty="0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05023775"/>
                  </a:ext>
                </a:extLst>
              </a:tr>
              <a:tr h="746241">
                <a:tc>
                  <a:txBody>
                    <a:bodyPr/>
                    <a:lstStyle/>
                    <a:p>
                      <a:pPr algn="ctr" rtl="1"/>
                      <a:endParaRPr lang="he-IL" sz="2400" b="1" dirty="0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أناشيد</a:t>
                      </a:r>
                      <a:r>
                        <a:rPr lang="ar-SA" sz="1800" b="1" dirty="0"/>
                        <a:t> </a:t>
                      </a:r>
                      <a:endParaRPr lang="he-IL" dirty="0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0620589"/>
                  </a:ext>
                </a:extLst>
              </a:tr>
              <a:tr h="74624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   فانوس </a:t>
                      </a:r>
                      <a:endParaRPr lang="he-IL" sz="2400" b="1" dirty="0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75144091"/>
                  </a:ext>
                </a:extLst>
              </a:tr>
            </a:tbl>
          </a:graphicData>
        </a:graphic>
      </p:graphicFrame>
      <p:pic>
        <p:nvPicPr>
          <p:cNvPr id="13" name="תמונה 12">
            <a:extLst>
              <a:ext uri="{FF2B5EF4-FFF2-40B4-BE49-F238E27FC236}">
                <a16:creationId xmlns:a16="http://schemas.microsoft.com/office/drawing/2014/main" id="{CB4AE7F0-0EBC-4311-B8E6-764C052757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6"/>
          <a:stretch/>
        </p:blipFill>
        <p:spPr>
          <a:xfrm flipH="1">
            <a:off x="0" y="0"/>
            <a:ext cx="1575035" cy="1684116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CE574140-9C96-4800-89E0-EEAE1FFE24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6"/>
          <a:stretch/>
        </p:blipFill>
        <p:spPr>
          <a:xfrm flipH="1">
            <a:off x="7568965" y="0"/>
            <a:ext cx="1575035" cy="16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4A0934-B05A-47A5-9E9F-610AD06E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8035" y="319592"/>
            <a:ext cx="8494517" cy="1044931"/>
          </a:xfrm>
        </p:spPr>
        <p:txBody>
          <a:bodyPr>
            <a:normAutofit fontScale="90000"/>
          </a:bodyPr>
          <a:lstStyle/>
          <a:p>
            <a:r>
              <a:rPr lang="ar-SA" u="sng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صَنّف الكلمات التالية الى: </a:t>
            </a:r>
            <a:r>
              <a:rPr lang="ar-SA" u="sng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SA" u="sng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u="sng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اسم- </a:t>
            </a:r>
            <a:r>
              <a:rPr lang="ar-SA" u="sng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فعل- </a:t>
            </a:r>
            <a:r>
              <a:rPr lang="ar-SA" u="sng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حرف</a:t>
            </a:r>
            <a:r>
              <a:rPr lang="ar-JO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he-IL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5DA6DE4E-AC33-4A07-A859-23FDDB6F94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420382"/>
              </p:ext>
            </p:extLst>
          </p:nvPr>
        </p:nvGraphicFramePr>
        <p:xfrm>
          <a:off x="1352372" y="1825625"/>
          <a:ext cx="7082327" cy="32163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11993">
                  <a:extLst>
                    <a:ext uri="{9D8B030D-6E8A-4147-A177-3AD203B41FA5}">
                      <a16:colId xmlns:a16="http://schemas.microsoft.com/office/drawing/2014/main" val="223370497"/>
                    </a:ext>
                  </a:extLst>
                </a:gridCol>
                <a:gridCol w="2385167">
                  <a:extLst>
                    <a:ext uri="{9D8B030D-6E8A-4147-A177-3AD203B41FA5}">
                      <a16:colId xmlns:a16="http://schemas.microsoft.com/office/drawing/2014/main" val="3418779426"/>
                    </a:ext>
                  </a:extLst>
                </a:gridCol>
                <a:gridCol w="2385167">
                  <a:extLst>
                    <a:ext uri="{9D8B030D-6E8A-4147-A177-3AD203B41FA5}">
                      <a16:colId xmlns:a16="http://schemas.microsoft.com/office/drawing/2014/main" val="3048396083"/>
                    </a:ext>
                  </a:extLst>
                </a:gridCol>
              </a:tblGrid>
              <a:tr h="536066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اسْمٌ</a:t>
                      </a:r>
                      <a:endParaRPr lang="he-I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فِعْلٌ</a:t>
                      </a:r>
                      <a:endParaRPr lang="he-I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حَرْفٌ</a:t>
                      </a:r>
                      <a:endParaRPr lang="he-I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998315210"/>
                  </a:ext>
                </a:extLst>
              </a:tr>
              <a:tr h="53606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81342437"/>
                  </a:ext>
                </a:extLst>
              </a:tr>
              <a:tr h="536066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3233945"/>
                  </a:ext>
                </a:extLst>
              </a:tr>
              <a:tr h="53606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05023775"/>
                  </a:ext>
                </a:extLst>
              </a:tr>
              <a:tr h="53606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0620589"/>
                  </a:ext>
                </a:extLst>
              </a:tr>
              <a:tr h="536066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75144091"/>
                  </a:ext>
                </a:extLst>
              </a:tr>
            </a:tbl>
          </a:graphicData>
        </a:graphic>
      </p:graphicFrame>
      <p:sp>
        <p:nvSpPr>
          <p:cNvPr id="8" name="כותרת 1">
            <a:extLst>
              <a:ext uri="{FF2B5EF4-FFF2-40B4-BE49-F238E27FC236}">
                <a16:creationId xmlns:a16="http://schemas.microsoft.com/office/drawing/2014/main" id="{2BB9482D-9A25-491E-9C63-816A62886072}"/>
              </a:ext>
            </a:extLst>
          </p:cNvPr>
          <p:cNvSpPr txBox="1">
            <a:spLocks/>
          </p:cNvSpPr>
          <p:nvPr/>
        </p:nvSpPr>
        <p:spPr>
          <a:xfrm>
            <a:off x="422483" y="5499723"/>
            <a:ext cx="8172449" cy="104493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رَمَضان _ مَلأَتَ _ جِئْتَ _ هِلالٌ_ في_ عيد_ الْأرض_ نَزَلَ_ لُحْتَ</a:t>
            </a: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he-IL" dirty="0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9B5B0236-165E-4171-BC00-A3BD6273F994}"/>
              </a:ext>
            </a:extLst>
          </p:cNvPr>
          <p:cNvSpPr/>
          <p:nvPr/>
        </p:nvSpPr>
        <p:spPr>
          <a:xfrm>
            <a:off x="691142" y="5358214"/>
            <a:ext cx="8030376" cy="1044931"/>
          </a:xfrm>
          <a:prstGeom prst="roundRect">
            <a:avLst/>
          </a:prstGeom>
          <a:noFill/>
          <a:ln>
            <a:solidFill>
              <a:schemeClr val="accent1">
                <a:shade val="50000"/>
                <a:alpha val="8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B4AE7F0-0EBC-4311-B8E6-764C052757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6"/>
          <a:stretch/>
        </p:blipFill>
        <p:spPr>
          <a:xfrm flipH="1">
            <a:off x="0" y="0"/>
            <a:ext cx="1575035" cy="1684116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CE574140-9C96-4800-89E0-EEAE1FFE24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6"/>
          <a:stretch/>
        </p:blipFill>
        <p:spPr>
          <a:xfrm flipH="1">
            <a:off x="7568965" y="0"/>
            <a:ext cx="1575035" cy="16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4A0934-B05A-47A5-9E9F-610AD06E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330" y="1336639"/>
            <a:ext cx="7886700" cy="783698"/>
          </a:xfrm>
        </p:spPr>
        <p:txBody>
          <a:bodyPr>
            <a:normAutofit fontScale="90000"/>
          </a:bodyPr>
          <a:lstStyle/>
          <a:p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أضِف التنوين للكَلِمات التّالية:  </a:t>
            </a:r>
            <a:r>
              <a:rPr lang="ar-JO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he-IL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5DA6DE4E-AC33-4A07-A859-23FDDB6F94D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4" y="2226469"/>
          <a:ext cx="7886696" cy="35723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71674">
                  <a:extLst>
                    <a:ext uri="{9D8B030D-6E8A-4147-A177-3AD203B41FA5}">
                      <a16:colId xmlns:a16="http://schemas.microsoft.com/office/drawing/2014/main" val="223370497"/>
                    </a:ext>
                  </a:extLst>
                </a:gridCol>
                <a:gridCol w="1971674">
                  <a:extLst>
                    <a:ext uri="{9D8B030D-6E8A-4147-A177-3AD203B41FA5}">
                      <a16:colId xmlns:a16="http://schemas.microsoft.com/office/drawing/2014/main" val="3418779426"/>
                    </a:ext>
                  </a:extLst>
                </a:gridCol>
                <a:gridCol w="1971674">
                  <a:extLst>
                    <a:ext uri="{9D8B030D-6E8A-4147-A177-3AD203B41FA5}">
                      <a16:colId xmlns:a16="http://schemas.microsoft.com/office/drawing/2014/main" val="273384452"/>
                    </a:ext>
                  </a:extLst>
                </a:gridCol>
                <a:gridCol w="1971674">
                  <a:extLst>
                    <a:ext uri="{9D8B030D-6E8A-4147-A177-3AD203B41FA5}">
                      <a16:colId xmlns:a16="http://schemas.microsoft.com/office/drawing/2014/main" val="3048396083"/>
                    </a:ext>
                  </a:extLst>
                </a:gridCol>
              </a:tblGrid>
              <a:tr h="473870">
                <a:tc>
                  <a:txBody>
                    <a:bodyPr/>
                    <a:lstStyle/>
                    <a:p>
                      <a:pPr rtl="1"/>
                      <a:r>
                        <a:rPr lang="ar-SA" sz="2100" dirty="0"/>
                        <a:t>الكلمة </a:t>
                      </a:r>
                      <a:endParaRPr lang="he-IL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100" dirty="0"/>
                        <a:t>تنوين ضم </a:t>
                      </a:r>
                      <a:endParaRPr lang="he-IL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100" dirty="0"/>
                        <a:t>تنوين فَتْح</a:t>
                      </a:r>
                      <a:endParaRPr lang="he-IL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100" dirty="0"/>
                        <a:t>تَنوين كَسْر</a:t>
                      </a:r>
                      <a:endParaRPr lang="he-IL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98315210"/>
                  </a:ext>
                </a:extLst>
              </a:tr>
              <a:tr h="619703">
                <a:tc>
                  <a:txBody>
                    <a:bodyPr/>
                    <a:lstStyle/>
                    <a:p>
                      <a:pPr rtl="1"/>
                      <a:r>
                        <a:rPr lang="ar-SA" sz="3000" dirty="0"/>
                        <a:t>رَمَضان </a:t>
                      </a:r>
                      <a:endParaRPr lang="he-IL" sz="3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1342437"/>
                  </a:ext>
                </a:extLst>
              </a:tr>
              <a:tr h="619703">
                <a:tc>
                  <a:txBody>
                    <a:bodyPr/>
                    <a:lstStyle/>
                    <a:p>
                      <a:pPr rtl="1"/>
                      <a:r>
                        <a:rPr lang="ar-SA" sz="3000" dirty="0"/>
                        <a:t>هِلال </a:t>
                      </a:r>
                      <a:endParaRPr lang="he-IL" sz="3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233945"/>
                  </a:ext>
                </a:extLst>
              </a:tr>
              <a:tr h="619703">
                <a:tc>
                  <a:txBody>
                    <a:bodyPr/>
                    <a:lstStyle/>
                    <a:p>
                      <a:pPr rtl="1"/>
                      <a:r>
                        <a:rPr lang="ar-SA" sz="3000" dirty="0"/>
                        <a:t>نَشيد </a:t>
                      </a:r>
                      <a:endParaRPr lang="he-IL" sz="3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5023775"/>
                  </a:ext>
                </a:extLst>
              </a:tr>
              <a:tr h="619703">
                <a:tc>
                  <a:txBody>
                    <a:bodyPr/>
                    <a:lstStyle/>
                    <a:p>
                      <a:pPr rtl="1"/>
                      <a:r>
                        <a:rPr lang="ar-SA" sz="3000" dirty="0"/>
                        <a:t>صَوْم</a:t>
                      </a:r>
                      <a:endParaRPr lang="he-IL" sz="3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50620589"/>
                  </a:ext>
                </a:extLst>
              </a:tr>
              <a:tr h="619703">
                <a:tc>
                  <a:txBody>
                    <a:bodyPr/>
                    <a:lstStyle/>
                    <a:p>
                      <a:pPr rtl="1"/>
                      <a:r>
                        <a:rPr lang="ar-SA" sz="3000" dirty="0"/>
                        <a:t>عيد </a:t>
                      </a:r>
                      <a:endParaRPr lang="he-IL" sz="3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75144091"/>
                  </a:ext>
                </a:extLst>
              </a:tr>
            </a:tbl>
          </a:graphicData>
        </a:graphic>
      </p:graphicFrame>
      <p:pic>
        <p:nvPicPr>
          <p:cNvPr id="5" name="תמונה 4">
            <a:extLst>
              <a:ext uri="{FF2B5EF4-FFF2-40B4-BE49-F238E27FC236}">
                <a16:creationId xmlns:a16="http://schemas.microsoft.com/office/drawing/2014/main" id="{06281805-3868-4F7D-9959-895AA7D309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6"/>
          <a:stretch/>
        </p:blipFill>
        <p:spPr>
          <a:xfrm flipH="1">
            <a:off x="0" y="857250"/>
            <a:ext cx="1575035" cy="126308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CEBA69E-05B7-41C3-BFDD-6086A5EBCA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6"/>
          <a:stretch/>
        </p:blipFill>
        <p:spPr>
          <a:xfrm flipH="1">
            <a:off x="7517690" y="857250"/>
            <a:ext cx="1575035" cy="1263087"/>
          </a:xfrm>
          <a:prstGeom prst="rect">
            <a:avLst/>
          </a:prstGeom>
        </p:spPr>
      </p:pic>
      <p:pic>
        <p:nvPicPr>
          <p:cNvPr id="7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7D51CF3A-19C2-4B96-B806-E4279A6B0E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03" y="547155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2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140</Words>
  <Application>Microsoft Office PowerPoint</Application>
  <PresentationFormat>‫הצגה על המסך (4:3)</PresentationFormat>
  <Paragraphs>42</Paragraphs>
  <Slides>5</Slides>
  <Notes>0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0" baseType="lpstr">
      <vt:lpstr>Arial</vt:lpstr>
      <vt:lpstr>Calibri</vt:lpstr>
      <vt:lpstr>Simplified Arabic</vt:lpstr>
      <vt:lpstr>Times New Roman</vt:lpstr>
      <vt:lpstr>ערכת נושא Office</vt:lpstr>
      <vt:lpstr>شَهرُ رَمَضان</vt:lpstr>
      <vt:lpstr>استخرج مِنَ النَّص:</vt:lpstr>
      <vt:lpstr>اكمل الجدول  </vt:lpstr>
      <vt:lpstr>صَنّف الكلمات التالية الى:  اسم- فعل- حرف </vt:lpstr>
      <vt:lpstr>أضِف التنوين للكَلِمات التّالية: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اغنية رمضان</dc:title>
  <dc:creator>Arabic</dc:creator>
  <cp:lastModifiedBy>User</cp:lastModifiedBy>
  <cp:revision>6</cp:revision>
  <dcterms:created xsi:type="dcterms:W3CDTF">2020-04-26T11:00:48Z</dcterms:created>
  <dcterms:modified xsi:type="dcterms:W3CDTF">2020-04-29T22:42:34Z</dcterms:modified>
</cp:coreProperties>
</file>