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8"/>
  </p:notesMasterIdLst>
  <p:sldIdLst>
    <p:sldId id="317" r:id="rId2"/>
    <p:sldId id="302" r:id="rId3"/>
    <p:sldId id="260" r:id="rId4"/>
    <p:sldId id="270" r:id="rId5"/>
    <p:sldId id="313" r:id="rId6"/>
    <p:sldId id="298" r:id="rId7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ללא סגנון, ללא רשת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inimized" horzBarState="maximized">
    <p:restoredLeft sz="0" autoAdjust="0"/>
    <p:restoredTop sz="0" autoAdjust="0"/>
  </p:normalViewPr>
  <p:slideViewPr>
    <p:cSldViewPr>
      <p:cViewPr>
        <p:scale>
          <a:sx n="60" d="100"/>
          <a:sy n="60" d="100"/>
        </p:scale>
        <p:origin x="-1422" y="-3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10F30D7-567F-4DDD-9DE8-2BFB68717969}" type="datetimeFigureOut">
              <a:rPr lang="he-IL" smtClean="0"/>
              <a:pPr/>
              <a:t>ב'/אדר ב/תשע"ט</a:t>
            </a:fld>
            <a:endParaRPr lang="he-IL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F9155A6-3812-4381-B437-5F3E3A5D51C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611173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انقر لتحرير نمط العنوان الثانوي الرئيسي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0863F-4E95-40B7-80EE-5CF2C353344F}" type="datetimeFigureOut">
              <a:rPr lang="he-IL" smtClean="0"/>
              <a:pPr/>
              <a:t>ב'/אדר ב/תשע"ט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07FA9-66D9-478C-AF82-12724E91C52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1407031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0863F-4E95-40B7-80EE-5CF2C353344F}" type="datetimeFigureOut">
              <a:rPr lang="he-IL" smtClean="0"/>
              <a:pPr/>
              <a:t>ב'/אדר ב/תשע"ט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07FA9-66D9-478C-AF82-12724E91C52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823461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0863F-4E95-40B7-80EE-5CF2C353344F}" type="datetimeFigureOut">
              <a:rPr lang="he-IL" smtClean="0"/>
              <a:pPr/>
              <a:t>ב'/אדר ב/תשע"ט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07FA9-66D9-478C-AF82-12724E91C52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1385810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0863F-4E95-40B7-80EE-5CF2C353344F}" type="datetimeFigureOut">
              <a:rPr lang="he-IL" smtClean="0"/>
              <a:pPr/>
              <a:t>ב'/אדר ב/תשע"ט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07FA9-66D9-478C-AF82-12724E91C52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137863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0863F-4E95-40B7-80EE-5CF2C353344F}" type="datetimeFigureOut">
              <a:rPr lang="he-IL" smtClean="0"/>
              <a:pPr/>
              <a:t>ב'/אדר ב/תשע"ט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07FA9-66D9-478C-AF82-12724E91C52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2061426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0863F-4E95-40B7-80EE-5CF2C353344F}" type="datetimeFigureOut">
              <a:rPr lang="he-IL" smtClean="0"/>
              <a:pPr/>
              <a:t>ב'/אדר ב/תשע"ט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07FA9-66D9-478C-AF82-12724E91C52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2634491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0863F-4E95-40B7-80EE-5CF2C353344F}" type="datetimeFigureOut">
              <a:rPr lang="he-IL" smtClean="0"/>
              <a:pPr/>
              <a:t>ב'/אדר ב/תשע"ט</a:t>
            </a:fld>
            <a:endParaRPr lang="he-IL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07FA9-66D9-478C-AF82-12724E91C52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4224376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0863F-4E95-40B7-80EE-5CF2C353344F}" type="datetimeFigureOut">
              <a:rPr lang="he-IL" smtClean="0"/>
              <a:pPr/>
              <a:t>ב'/אדר ב/תשע"ט</a:t>
            </a:fld>
            <a:endParaRPr lang="he-IL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07FA9-66D9-478C-AF82-12724E91C52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1857022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0863F-4E95-40B7-80EE-5CF2C353344F}" type="datetimeFigureOut">
              <a:rPr lang="he-IL" smtClean="0"/>
              <a:pPr/>
              <a:t>ב'/אדר ב/תשע"ט</a:t>
            </a:fld>
            <a:endParaRPr lang="he-IL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07FA9-66D9-478C-AF82-12724E91C52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1646353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0863F-4E95-40B7-80EE-5CF2C353344F}" type="datetimeFigureOut">
              <a:rPr lang="he-IL" smtClean="0"/>
              <a:pPr/>
              <a:t>ב'/אדר ב/תשע"ט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07FA9-66D9-478C-AF82-12724E91C52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102200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0863F-4E95-40B7-80EE-5CF2C353344F}" type="datetimeFigureOut">
              <a:rPr lang="he-IL" smtClean="0"/>
              <a:pPr/>
              <a:t>ב'/אדר ב/תשע"ט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07FA9-66D9-478C-AF82-12724E91C52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101503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C0863F-4E95-40B7-80EE-5CF2C353344F}" type="datetimeFigureOut">
              <a:rPr lang="he-IL" smtClean="0"/>
              <a:pPr/>
              <a:t>ב'/אדר ב/תשע"ט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607FA9-66D9-478C-AF82-12724E91C52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4076271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TextBox 2"/>
          <p:cNvSpPr txBox="1">
            <a:spLocks noChangeArrowheads="1"/>
          </p:cNvSpPr>
          <p:nvPr/>
        </p:nvSpPr>
        <p:spPr bwMode="auto">
          <a:xfrm>
            <a:off x="1706807" y="233690"/>
            <a:ext cx="562878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ar-SA" altLang="he-IL" sz="2000" b="1" dirty="0" smtClean="0">
                <a:latin typeface="Traditional Arabic" pitchFamily="18" charset="-78"/>
                <a:cs typeface="Traditional Arabic" pitchFamily="18" charset="-78"/>
              </a:rPr>
              <a:t>اكمل الناقص من المخزن بكلمات جديدة تنتمي لنفس الوزن الصرفي 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21200" y="763588"/>
            <a:ext cx="4521200" cy="470898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>
              <a:lnSpc>
                <a:spcPct val="150000"/>
              </a:lnSpc>
              <a:buFontTx/>
              <a:buAutoNum type="arabicPeriod"/>
              <a:defRPr/>
            </a:pPr>
            <a:r>
              <a:rPr lang="ar-SA" sz="2000" b="1" dirty="0" smtClean="0">
                <a:latin typeface="Traditional Arabic" pitchFamily="18" charset="-78"/>
                <a:cs typeface="Traditional Arabic" pitchFamily="18" charset="-78"/>
              </a:rPr>
              <a:t>كبير -  صغير  ----------- ,  ------------ </a:t>
            </a:r>
            <a:endParaRPr lang="ar-SA" sz="2000" b="1" dirty="0">
              <a:latin typeface="Traditional Arabic" pitchFamily="18" charset="-78"/>
              <a:cs typeface="Traditional Arabic" pitchFamily="18" charset="-78"/>
            </a:endParaRPr>
          </a:p>
          <a:p>
            <a:pPr>
              <a:lnSpc>
                <a:spcPct val="150000"/>
              </a:lnSpc>
              <a:defRPr/>
            </a:pPr>
            <a:endParaRPr lang="ar-SA" sz="2000" b="1" dirty="0">
              <a:latin typeface="Traditional Arabic" pitchFamily="18" charset="-78"/>
              <a:cs typeface="Traditional Arabic" pitchFamily="18" charset="-78"/>
            </a:endParaRPr>
          </a:p>
          <a:p>
            <a:pPr>
              <a:lnSpc>
                <a:spcPct val="150000"/>
              </a:lnSpc>
              <a:defRPr/>
            </a:pPr>
            <a:endParaRPr lang="ar-SA" sz="2000" b="1" dirty="0">
              <a:latin typeface="Traditional Arabic" pitchFamily="18" charset="-78"/>
              <a:cs typeface="Traditional Arabic" pitchFamily="18" charset="-78"/>
            </a:endParaRPr>
          </a:p>
          <a:p>
            <a:pPr>
              <a:lnSpc>
                <a:spcPct val="150000"/>
              </a:lnSpc>
              <a:defRPr/>
            </a:pPr>
            <a:endParaRPr lang="ar-SA" sz="20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>
              <a:lnSpc>
                <a:spcPct val="150000"/>
              </a:lnSpc>
              <a:defRPr/>
            </a:pPr>
            <a:r>
              <a:rPr lang="ar-SA" sz="2000" b="1" dirty="0">
                <a:latin typeface="Traditional Arabic" pitchFamily="18" charset="-78"/>
                <a:cs typeface="Traditional Arabic" pitchFamily="18" charset="-78"/>
              </a:rPr>
              <a:t>2</a:t>
            </a:r>
            <a:r>
              <a:rPr lang="ar-SA" sz="2000" b="1" dirty="0" smtClean="0">
                <a:latin typeface="Traditional Arabic" pitchFamily="18" charset="-78"/>
                <a:cs typeface="Traditional Arabic" pitchFamily="18" charset="-78"/>
              </a:rPr>
              <a:t>.   جِبال - --------  , ------------</a:t>
            </a:r>
            <a:endParaRPr lang="ar-SA" sz="2000" b="1" dirty="0">
              <a:latin typeface="Traditional Arabic" pitchFamily="18" charset="-78"/>
              <a:cs typeface="Traditional Arabic" pitchFamily="18" charset="-78"/>
            </a:endParaRPr>
          </a:p>
          <a:p>
            <a:pPr>
              <a:lnSpc>
                <a:spcPct val="150000"/>
              </a:lnSpc>
              <a:defRPr/>
            </a:pPr>
            <a:endParaRPr lang="ar-SA" sz="2000" b="1" dirty="0">
              <a:latin typeface="Traditional Arabic" pitchFamily="18" charset="-78"/>
              <a:cs typeface="Traditional Arabic" pitchFamily="18" charset="-78"/>
            </a:endParaRPr>
          </a:p>
          <a:p>
            <a:pPr>
              <a:lnSpc>
                <a:spcPct val="150000"/>
              </a:lnSpc>
              <a:defRPr/>
            </a:pPr>
            <a:endParaRPr lang="ar-SA" sz="2000" b="1" dirty="0">
              <a:latin typeface="Traditional Arabic" pitchFamily="18" charset="-78"/>
              <a:cs typeface="Traditional Arabic" pitchFamily="18" charset="-78"/>
            </a:endParaRPr>
          </a:p>
          <a:p>
            <a:pPr>
              <a:lnSpc>
                <a:spcPct val="150000"/>
              </a:lnSpc>
              <a:defRPr/>
            </a:pPr>
            <a:endParaRPr lang="ar-SA" sz="20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>
              <a:lnSpc>
                <a:spcPct val="150000"/>
              </a:lnSpc>
              <a:defRPr/>
            </a:pPr>
            <a:r>
              <a:rPr lang="ar-SA" sz="2000" b="1" dirty="0" smtClean="0">
                <a:latin typeface="Traditional Arabic" pitchFamily="18" charset="-78"/>
                <a:cs typeface="Traditional Arabic" pitchFamily="18" charset="-78"/>
              </a:rPr>
              <a:t>3</a:t>
            </a:r>
            <a:r>
              <a:rPr lang="ar-SA" sz="2000" b="1" dirty="0" smtClean="0">
                <a:latin typeface="Traditional Arabic" pitchFamily="18" charset="-78"/>
                <a:cs typeface="Traditional Arabic" pitchFamily="18" charset="-78"/>
              </a:rPr>
              <a:t>.  زُهور -  --------  ,  ---------- </a:t>
            </a:r>
          </a:p>
        </p:txBody>
      </p:sp>
      <p:cxnSp>
        <p:nvCxnSpPr>
          <p:cNvPr id="5" name="מחבר ישר 4"/>
          <p:cNvCxnSpPr/>
          <p:nvPr/>
        </p:nvCxnSpPr>
        <p:spPr>
          <a:xfrm>
            <a:off x="4716016" y="1051620"/>
            <a:ext cx="0" cy="59492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07504" y="773714"/>
            <a:ext cx="4321790" cy="378565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ar-SA" sz="2000" b="1" dirty="0" smtClean="0">
                <a:latin typeface="Traditional Arabic" pitchFamily="18" charset="-78"/>
                <a:cs typeface="Traditional Arabic" pitchFamily="18" charset="-78"/>
              </a:rPr>
              <a:t>4.وادي -  فادي   - ------------ , -------------</a:t>
            </a:r>
          </a:p>
          <a:p>
            <a:pPr>
              <a:lnSpc>
                <a:spcPct val="150000"/>
              </a:lnSpc>
              <a:defRPr/>
            </a:pPr>
            <a:endParaRPr lang="ar-SA" sz="20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>
              <a:lnSpc>
                <a:spcPct val="150000"/>
              </a:lnSpc>
              <a:defRPr/>
            </a:pPr>
            <a:endParaRPr lang="ar-SA" sz="2000" b="1" dirty="0">
              <a:latin typeface="Traditional Arabic" pitchFamily="18" charset="-78"/>
              <a:cs typeface="Traditional Arabic" pitchFamily="18" charset="-78"/>
            </a:endParaRPr>
          </a:p>
          <a:p>
            <a:pPr>
              <a:lnSpc>
                <a:spcPct val="150000"/>
              </a:lnSpc>
              <a:defRPr/>
            </a:pPr>
            <a:endParaRPr lang="ar-SA" sz="20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>
              <a:lnSpc>
                <a:spcPct val="150000"/>
              </a:lnSpc>
              <a:defRPr/>
            </a:pPr>
            <a:r>
              <a:rPr lang="ar-SA" sz="2000" b="1" dirty="0" smtClean="0">
                <a:latin typeface="Traditional Arabic" pitchFamily="18" charset="-78"/>
                <a:cs typeface="Traditional Arabic" pitchFamily="18" charset="-78"/>
              </a:rPr>
              <a:t>5.  - فريد-  جديد  </a:t>
            </a:r>
            <a:r>
              <a:rPr lang="ar-SA" sz="2000" b="1" dirty="0" smtClean="0">
                <a:latin typeface="Traditional Arabic" pitchFamily="18" charset="-78"/>
                <a:cs typeface="Traditional Arabic" pitchFamily="18" charset="-78"/>
              </a:rPr>
              <a:t>------- </a:t>
            </a:r>
            <a:r>
              <a:rPr lang="ar-SA" sz="2000" b="1" dirty="0" smtClean="0">
                <a:latin typeface="Traditional Arabic" pitchFamily="18" charset="-78"/>
                <a:cs typeface="Traditional Arabic" pitchFamily="18" charset="-78"/>
              </a:rPr>
              <a:t>, ---------- </a:t>
            </a:r>
            <a:endParaRPr lang="ar-SA" sz="2000" b="1" dirty="0">
              <a:latin typeface="Traditional Arabic" pitchFamily="18" charset="-78"/>
              <a:cs typeface="Traditional Arabic" pitchFamily="18" charset="-78"/>
            </a:endParaRPr>
          </a:p>
          <a:p>
            <a:pPr>
              <a:lnSpc>
                <a:spcPct val="150000"/>
              </a:lnSpc>
              <a:defRPr/>
            </a:pPr>
            <a:endParaRPr lang="ar-SA" sz="20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>
              <a:lnSpc>
                <a:spcPct val="150000"/>
              </a:lnSpc>
              <a:defRPr/>
            </a:pPr>
            <a:endParaRPr lang="ar-SA" sz="2000" dirty="0" smtClean="0">
              <a:latin typeface="Traditional Arabic" pitchFamily="18" charset="-78"/>
            </a:endParaRPr>
          </a:p>
        </p:txBody>
      </p:sp>
      <p:sp>
        <p:nvSpPr>
          <p:cNvPr id="9" name="מלבן 8"/>
          <p:cNvSpPr/>
          <p:nvPr/>
        </p:nvSpPr>
        <p:spPr>
          <a:xfrm>
            <a:off x="0" y="4929198"/>
            <a:ext cx="4572000" cy="55399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ar-SA" sz="2000" b="1" dirty="0" smtClean="0">
                <a:latin typeface="Traditional Arabic" pitchFamily="18" charset="-78"/>
                <a:cs typeface="Traditional Arabic" pitchFamily="18" charset="-78"/>
              </a:rPr>
              <a:t>6 .وافي  -  حافي  ---------  , </a:t>
            </a:r>
            <a:r>
              <a:rPr lang="ar-SA" sz="2000" b="1" dirty="0" smtClean="0">
                <a:latin typeface="Traditional Arabic" pitchFamily="18" charset="-78"/>
                <a:cs typeface="Traditional Arabic" pitchFamily="18" charset="-78"/>
              </a:rPr>
              <a:t>---------  </a:t>
            </a:r>
            <a:endParaRPr lang="he-IL" sz="2000" dirty="0">
              <a:latin typeface="Traditional Arabic" pitchFamily="18" charset="-78"/>
            </a:endParaRPr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66672537"/>
              </p:ext>
            </p:extLst>
          </p:nvPr>
        </p:nvGraphicFramePr>
        <p:xfrm>
          <a:off x="5105760" y="1339652"/>
          <a:ext cx="3484116" cy="70104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161372"/>
                <a:gridCol w="1161372"/>
                <a:gridCol w="1161372"/>
              </a:tblGrid>
              <a:tr h="641251">
                <a:tc>
                  <a:txBody>
                    <a:bodyPr/>
                    <a:lstStyle/>
                    <a:p>
                      <a:pPr algn="ctr" rtl="1"/>
                      <a:r>
                        <a:rPr lang="ar-SA" sz="2000" b="1" dirty="0" smtClean="0"/>
                        <a:t> </a:t>
                      </a:r>
                      <a:r>
                        <a:rPr lang="ar-SA" sz="2000" b="1" baseline="0" dirty="0" smtClean="0"/>
                        <a:t>  </a:t>
                      </a:r>
                    </a:p>
                    <a:p>
                      <a:pPr algn="ctr" rtl="1"/>
                      <a:r>
                        <a:rPr lang="ar-SA" sz="2000" b="1" baseline="0" dirty="0" smtClean="0"/>
                        <a:t>   </a:t>
                      </a:r>
                      <a:r>
                        <a:rPr lang="ar-SA" sz="2000" b="1" dirty="0" smtClean="0"/>
                        <a:t>وفير </a:t>
                      </a:r>
                      <a:endParaRPr lang="he-IL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2000" b="1" dirty="0" smtClean="0"/>
                    </a:p>
                    <a:p>
                      <a:pPr algn="ctr" rtl="1"/>
                      <a:r>
                        <a:rPr lang="ar-SA" sz="2000" b="1" dirty="0" smtClean="0"/>
                        <a:t>    طيور </a:t>
                      </a:r>
                      <a:endParaRPr lang="he-IL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2000" b="1" dirty="0" smtClean="0"/>
                    </a:p>
                    <a:p>
                      <a:pPr algn="ctr" rtl="1"/>
                      <a:r>
                        <a:rPr lang="ar-SA" sz="2000" b="1" dirty="0" smtClean="0"/>
                        <a:t>كثير</a:t>
                      </a:r>
                      <a:endParaRPr lang="he-IL" sz="2000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0" name="טבלה 7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37872536"/>
              </p:ext>
            </p:extLst>
          </p:nvPr>
        </p:nvGraphicFramePr>
        <p:xfrm>
          <a:off x="5214942" y="3643314"/>
          <a:ext cx="3484116" cy="70104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161372"/>
                <a:gridCol w="1161372"/>
                <a:gridCol w="1161372"/>
              </a:tblGrid>
              <a:tr h="641251">
                <a:tc>
                  <a:txBody>
                    <a:bodyPr/>
                    <a:lstStyle/>
                    <a:p>
                      <a:pPr algn="ctr" rtl="1"/>
                      <a:r>
                        <a:rPr lang="ar-SA" sz="2000" b="1" dirty="0" smtClean="0"/>
                        <a:t> </a:t>
                      </a:r>
                      <a:r>
                        <a:rPr lang="ar-SA" sz="2000" b="1" baseline="0" dirty="0" smtClean="0"/>
                        <a:t>  </a:t>
                      </a:r>
                    </a:p>
                    <a:p>
                      <a:pPr algn="ctr" rtl="1"/>
                      <a:r>
                        <a:rPr lang="ar-SA" sz="2000" b="1" baseline="0" dirty="0" smtClean="0"/>
                        <a:t>   لعبوا  </a:t>
                      </a:r>
                      <a:endParaRPr lang="he-IL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2000" b="1" dirty="0" smtClean="0"/>
                    </a:p>
                    <a:p>
                      <a:pPr algn="ctr" rtl="1"/>
                      <a:r>
                        <a:rPr lang="ar-SA" sz="2000" b="1" dirty="0" smtClean="0"/>
                        <a:t>    حِبال </a:t>
                      </a:r>
                      <a:endParaRPr lang="he-IL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2000" b="1" dirty="0" smtClean="0"/>
                    </a:p>
                    <a:p>
                      <a:pPr algn="ctr" rtl="1"/>
                      <a:r>
                        <a:rPr lang="ar-SA" sz="2000" b="1" dirty="0" smtClean="0"/>
                        <a:t>جِدال    </a:t>
                      </a:r>
                      <a:endParaRPr lang="he-IL" sz="2000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1" name="טבלה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49522492"/>
              </p:ext>
            </p:extLst>
          </p:nvPr>
        </p:nvGraphicFramePr>
        <p:xfrm>
          <a:off x="5286380" y="5643578"/>
          <a:ext cx="3484116" cy="70104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161372"/>
                <a:gridCol w="1161372"/>
                <a:gridCol w="1161372"/>
              </a:tblGrid>
              <a:tr h="641251">
                <a:tc>
                  <a:txBody>
                    <a:bodyPr/>
                    <a:lstStyle/>
                    <a:p>
                      <a:pPr algn="ctr" rtl="1"/>
                      <a:r>
                        <a:rPr lang="ar-SA" sz="2000" b="1" dirty="0" smtClean="0"/>
                        <a:t> </a:t>
                      </a:r>
                      <a:r>
                        <a:rPr lang="ar-SA" sz="2000" b="1" baseline="0" dirty="0" smtClean="0"/>
                        <a:t>  </a:t>
                      </a:r>
                    </a:p>
                    <a:p>
                      <a:pPr algn="ctr" rtl="1"/>
                      <a:r>
                        <a:rPr lang="ar-SA" sz="2000" b="1" baseline="0" dirty="0" smtClean="0"/>
                        <a:t>   عبير </a:t>
                      </a:r>
                      <a:endParaRPr lang="he-IL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2000" b="1" dirty="0" smtClean="0"/>
                    </a:p>
                    <a:p>
                      <a:pPr algn="ctr" rtl="1"/>
                      <a:r>
                        <a:rPr lang="ar-SA" sz="2000" b="1" dirty="0" smtClean="0"/>
                        <a:t>    طُيور </a:t>
                      </a:r>
                      <a:endParaRPr lang="he-IL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2000" b="1" dirty="0" smtClean="0"/>
                    </a:p>
                    <a:p>
                      <a:pPr algn="ctr" rtl="1"/>
                      <a:r>
                        <a:rPr lang="ar-SA" sz="2000" b="1" dirty="0" smtClean="0"/>
                        <a:t>عُبور </a:t>
                      </a:r>
                      <a:endParaRPr lang="he-IL" sz="2000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2" name="טבלה 8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75325154"/>
              </p:ext>
            </p:extLst>
          </p:nvPr>
        </p:nvGraphicFramePr>
        <p:xfrm>
          <a:off x="862673" y="1339652"/>
          <a:ext cx="3484116" cy="70104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161372"/>
                <a:gridCol w="1161372"/>
                <a:gridCol w="1161372"/>
              </a:tblGrid>
              <a:tr h="641251">
                <a:tc>
                  <a:txBody>
                    <a:bodyPr/>
                    <a:lstStyle/>
                    <a:p>
                      <a:pPr rtl="1"/>
                      <a:r>
                        <a:rPr lang="ar-SA" sz="2000" b="1" dirty="0" smtClean="0"/>
                        <a:t> </a:t>
                      </a:r>
                      <a:r>
                        <a:rPr lang="ar-SA" sz="2000" b="1" baseline="0" dirty="0" smtClean="0"/>
                        <a:t>  </a:t>
                      </a:r>
                    </a:p>
                    <a:p>
                      <a:pPr rtl="1"/>
                      <a:r>
                        <a:rPr lang="ar-SA" sz="2000" b="1" baseline="0" dirty="0" smtClean="0"/>
                        <a:t>   </a:t>
                      </a:r>
                      <a:r>
                        <a:rPr lang="ar-SA" sz="2000" b="1" dirty="0" smtClean="0"/>
                        <a:t>عادي </a:t>
                      </a:r>
                      <a:endParaRPr lang="he-IL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2000" b="1" dirty="0" smtClean="0"/>
                    </a:p>
                    <a:p>
                      <a:pPr rtl="1"/>
                      <a:r>
                        <a:rPr lang="ar-SA" sz="2000" b="1" dirty="0" smtClean="0"/>
                        <a:t>    جاري </a:t>
                      </a:r>
                      <a:endParaRPr lang="he-IL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2000" b="1" dirty="0" smtClean="0"/>
                    </a:p>
                    <a:p>
                      <a:pPr rtl="1"/>
                      <a:r>
                        <a:rPr lang="ar-SA" sz="2000" b="1" dirty="0" smtClean="0"/>
                        <a:t>   شادي </a:t>
                      </a:r>
                      <a:endParaRPr lang="he-IL" sz="2000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3" name="טבלה 8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76770041"/>
              </p:ext>
            </p:extLst>
          </p:nvPr>
        </p:nvGraphicFramePr>
        <p:xfrm>
          <a:off x="928662" y="3714752"/>
          <a:ext cx="3484116" cy="641251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161372"/>
                <a:gridCol w="1161372"/>
                <a:gridCol w="1161372"/>
              </a:tblGrid>
              <a:tr h="641251">
                <a:tc>
                  <a:txBody>
                    <a:bodyPr/>
                    <a:lstStyle/>
                    <a:p>
                      <a:pPr algn="ctr"/>
                      <a:r>
                        <a:rPr lang="ar-SA" sz="2000" b="1" dirty="0" smtClean="0"/>
                        <a:t>وليد </a:t>
                      </a:r>
                      <a:endParaRPr lang="he-IL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000" b="1" dirty="0" smtClean="0"/>
                        <a:t>حديد </a:t>
                      </a:r>
                      <a:endParaRPr lang="he-IL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000" b="1" dirty="0" smtClean="0"/>
                        <a:t>عادي </a:t>
                      </a:r>
                      <a:endParaRPr lang="he-IL" sz="2000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4" name="טבלה 8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51614327"/>
              </p:ext>
            </p:extLst>
          </p:nvPr>
        </p:nvGraphicFramePr>
        <p:xfrm>
          <a:off x="928662" y="5715016"/>
          <a:ext cx="3484116" cy="641251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161372"/>
                <a:gridCol w="1161372"/>
                <a:gridCol w="1161372"/>
              </a:tblGrid>
              <a:tr h="641251">
                <a:tc>
                  <a:txBody>
                    <a:bodyPr/>
                    <a:lstStyle/>
                    <a:p>
                      <a:pPr algn="ctr"/>
                      <a:r>
                        <a:rPr lang="ar-SA" sz="2000" b="1" dirty="0" smtClean="0"/>
                        <a:t>وادي </a:t>
                      </a:r>
                      <a:endParaRPr lang="he-IL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000" b="1" dirty="0" smtClean="0"/>
                        <a:t>صافي </a:t>
                      </a:r>
                      <a:endParaRPr lang="he-IL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000" b="1" dirty="0" err="1" smtClean="0"/>
                        <a:t>رافي</a:t>
                      </a:r>
                      <a:r>
                        <a:rPr lang="ar-SA" sz="2000" b="1" dirty="0" smtClean="0"/>
                        <a:t> </a:t>
                      </a:r>
                      <a:endParaRPr lang="he-IL" sz="20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215831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971600" y="116633"/>
            <a:ext cx="7772400" cy="576064"/>
          </a:xfrm>
        </p:spPr>
        <p:txBody>
          <a:bodyPr>
            <a:normAutofit/>
          </a:bodyPr>
          <a:lstStyle/>
          <a:p>
            <a:r>
              <a:rPr lang="ar-SA" sz="2800" dirty="0" smtClean="0">
                <a:latin typeface="Traditional Arabic" pitchFamily="18" charset="-78"/>
                <a:cs typeface="Traditional Arabic" pitchFamily="18" charset="-78"/>
              </a:rPr>
              <a:t>بطاقة عمل</a:t>
            </a:r>
            <a:endParaRPr lang="he-IL" sz="2800" dirty="0">
              <a:latin typeface="Traditional Arabic" pitchFamily="18" charset="-78"/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79512" y="620688"/>
            <a:ext cx="8784976" cy="5976664"/>
          </a:xfrm>
        </p:spPr>
        <p:txBody>
          <a:bodyPr>
            <a:normAutofit/>
          </a:bodyPr>
          <a:lstStyle/>
          <a:p>
            <a:pPr algn="r"/>
            <a:r>
              <a:rPr lang="ar-SA" sz="24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جد </a:t>
            </a:r>
            <a:r>
              <a:rPr lang="ar-SA" sz="24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الكلمة </a:t>
            </a:r>
            <a:r>
              <a:rPr lang="ar-SA" sz="24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الشاذة من ناحية اصوات المقاطع ( ذات الوزن الصرفي ) واحطها بدائرة : </a:t>
            </a:r>
          </a:p>
          <a:p>
            <a:pPr algn="r"/>
            <a:endParaRPr lang="he-IL" sz="2000" dirty="0">
              <a:latin typeface="Traditional Arabic" pitchFamily="18" charset="-78"/>
            </a:endParaRPr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040456365"/>
              </p:ext>
            </p:extLst>
          </p:nvPr>
        </p:nvGraphicFramePr>
        <p:xfrm>
          <a:off x="827584" y="1397000"/>
          <a:ext cx="7416824" cy="519832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854206"/>
                <a:gridCol w="1854206"/>
                <a:gridCol w="1854206"/>
                <a:gridCol w="1854206"/>
              </a:tblGrid>
              <a:tr h="519832"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 smtClean="0">
                          <a:solidFill>
                            <a:schemeClr val="tx1"/>
                          </a:solidFill>
                        </a:rPr>
                        <a:t>طريق                     </a:t>
                      </a:r>
                      <a:endParaRPr lang="he-IL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 smtClean="0">
                          <a:solidFill>
                            <a:schemeClr val="tx1"/>
                          </a:solidFill>
                        </a:rPr>
                        <a:t>صديق</a:t>
                      </a:r>
                      <a:endParaRPr lang="he-IL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 smtClean="0">
                          <a:solidFill>
                            <a:schemeClr val="tx1"/>
                          </a:solidFill>
                        </a:rPr>
                        <a:t>طارق</a:t>
                      </a:r>
                      <a:endParaRPr lang="he-IL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 smtClean="0">
                          <a:solidFill>
                            <a:schemeClr val="tx1"/>
                          </a:solidFill>
                        </a:rPr>
                        <a:t>رفيق</a:t>
                      </a:r>
                      <a:endParaRPr lang="he-IL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جدول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971419675"/>
              </p:ext>
            </p:extLst>
          </p:nvPr>
        </p:nvGraphicFramePr>
        <p:xfrm>
          <a:off x="827584" y="2708920"/>
          <a:ext cx="7416824" cy="519832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854206"/>
                <a:gridCol w="1854206"/>
                <a:gridCol w="1854206"/>
                <a:gridCol w="1854206"/>
              </a:tblGrid>
              <a:tr h="519832"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 smtClean="0"/>
                        <a:t>صغير                    </a:t>
                      </a:r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 smtClean="0"/>
                        <a:t>وفير</a:t>
                      </a:r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 smtClean="0"/>
                        <a:t>كبير</a:t>
                      </a:r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 smtClean="0"/>
                        <a:t>طيور</a:t>
                      </a:r>
                      <a:endParaRPr lang="he-IL" sz="2400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جدول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607361883"/>
              </p:ext>
            </p:extLst>
          </p:nvPr>
        </p:nvGraphicFramePr>
        <p:xfrm>
          <a:off x="827584" y="3861048"/>
          <a:ext cx="7416824" cy="519832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854206"/>
                <a:gridCol w="1854206"/>
                <a:gridCol w="1854206"/>
                <a:gridCol w="1854206"/>
              </a:tblGrid>
              <a:tr h="519832"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 smtClean="0"/>
                        <a:t>ملعب                    </a:t>
                      </a:r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 smtClean="0"/>
                        <a:t>متاعب</a:t>
                      </a:r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 smtClean="0"/>
                        <a:t>ملاعب</a:t>
                      </a:r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 smtClean="0"/>
                        <a:t>مكاتب</a:t>
                      </a:r>
                      <a:endParaRPr lang="he-IL" sz="2400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جدول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58874447"/>
              </p:ext>
            </p:extLst>
          </p:nvPr>
        </p:nvGraphicFramePr>
        <p:xfrm>
          <a:off x="827584" y="5013176"/>
          <a:ext cx="7416824" cy="519832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854206"/>
                <a:gridCol w="1854206"/>
                <a:gridCol w="1854206"/>
                <a:gridCol w="1854206"/>
              </a:tblGrid>
              <a:tr h="519832"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 smtClean="0"/>
                        <a:t>براري                   </a:t>
                      </a:r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 smtClean="0"/>
                        <a:t>وادي</a:t>
                      </a:r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 smtClean="0"/>
                        <a:t>انتظاري</a:t>
                      </a:r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 smtClean="0"/>
                        <a:t>ماري</a:t>
                      </a:r>
                      <a:endParaRPr lang="he-IL" sz="24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404256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3200" b="1" dirty="0" smtClean="0"/>
              <a:t>بطاقة عمل </a:t>
            </a:r>
            <a:r>
              <a:rPr lang="ar-SA" sz="3200" b="1" dirty="0" smtClean="0"/>
              <a:t/>
            </a:r>
            <a:br>
              <a:rPr lang="ar-SA" sz="3200" b="1" dirty="0" smtClean="0"/>
            </a:br>
            <a:r>
              <a:rPr lang="ar-SA" sz="3200" b="1" dirty="0" smtClean="0"/>
              <a:t>نص: </a:t>
            </a:r>
            <a:r>
              <a:rPr lang="ar-SA" sz="3200" b="1" dirty="0" smtClean="0"/>
              <a:t>العالم </a:t>
            </a:r>
            <a:r>
              <a:rPr lang="ar-SA" sz="3200" b="1" dirty="0" smtClean="0"/>
              <a:t>الكبير </a:t>
            </a:r>
            <a:endParaRPr lang="he-IL" sz="3200" b="1" dirty="0"/>
          </a:p>
        </p:txBody>
      </p:sp>
      <p:sp>
        <p:nvSpPr>
          <p:cNvPr id="5" name="عنصر نائب للمحتوى 4"/>
          <p:cNvSpPr>
            <a:spLocks noGrp="1"/>
          </p:cNvSpPr>
          <p:nvPr>
            <p:ph sz="half" idx="2"/>
          </p:nvPr>
        </p:nvSpPr>
        <p:spPr>
          <a:xfrm>
            <a:off x="1714480" y="1357298"/>
            <a:ext cx="6110302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ar-SA" sz="3600" b="1" dirty="0" smtClean="0">
                <a:latin typeface="Traditional Arabic" pitchFamily="18" charset="-78"/>
                <a:cs typeface="Traditional Arabic" pitchFamily="18" charset="-78"/>
              </a:rPr>
              <a:t>اكمل ما يلي : </a:t>
            </a:r>
          </a:p>
          <a:p>
            <a:r>
              <a:rPr lang="ar-SA" sz="3600" b="1" dirty="0" smtClean="0">
                <a:latin typeface="Traditional Arabic" pitchFamily="18" charset="-78"/>
                <a:cs typeface="Traditional Arabic" pitchFamily="18" charset="-78"/>
              </a:rPr>
              <a:t>عدد الابيات في القصيدة -----</a:t>
            </a:r>
          </a:p>
          <a:p>
            <a:r>
              <a:rPr lang="ar-SA" sz="3600" b="1" dirty="0" smtClean="0">
                <a:latin typeface="Traditional Arabic" pitchFamily="18" charset="-78"/>
                <a:cs typeface="Traditional Arabic" pitchFamily="18" charset="-78"/>
              </a:rPr>
              <a:t>البيت الثالث -------------</a:t>
            </a:r>
          </a:p>
          <a:p>
            <a:r>
              <a:rPr lang="ar-SA" sz="3600" b="1" dirty="0" smtClean="0">
                <a:latin typeface="Traditional Arabic" pitchFamily="18" charset="-78"/>
                <a:cs typeface="Traditional Arabic" pitchFamily="18" charset="-78"/>
              </a:rPr>
              <a:t>صدر البيت الخامس ---------</a:t>
            </a:r>
          </a:p>
          <a:p>
            <a:r>
              <a:rPr lang="ar-SA" sz="3600" b="1" dirty="0" smtClean="0">
                <a:latin typeface="Traditional Arabic" pitchFamily="18" charset="-78"/>
                <a:cs typeface="Traditional Arabic" pitchFamily="18" charset="-78"/>
              </a:rPr>
              <a:t>عجز البيت الاول -----------</a:t>
            </a:r>
          </a:p>
          <a:p>
            <a:r>
              <a:rPr lang="ar-SA" sz="3600" b="1" dirty="0" smtClean="0">
                <a:latin typeface="Traditional Arabic" pitchFamily="18" charset="-78"/>
                <a:cs typeface="Traditional Arabic" pitchFamily="18" charset="-78"/>
              </a:rPr>
              <a:t>عجز البيت الاخير ----------</a:t>
            </a:r>
          </a:p>
          <a:p>
            <a:r>
              <a:rPr lang="ar-SA" sz="3600" b="1" dirty="0" smtClean="0">
                <a:latin typeface="Traditional Arabic" pitchFamily="18" charset="-78"/>
                <a:cs typeface="Traditional Arabic" pitchFamily="18" charset="-78"/>
              </a:rPr>
              <a:t>البيت الثامن ---------------</a:t>
            </a:r>
          </a:p>
          <a:p>
            <a:r>
              <a:rPr lang="ar-SA" sz="3600" b="1" dirty="0" smtClean="0">
                <a:latin typeface="Traditional Arabic" pitchFamily="18" charset="-78"/>
                <a:cs typeface="Traditional Arabic" pitchFamily="18" charset="-78"/>
              </a:rPr>
              <a:t>صدر البيت الثاني -----------  </a:t>
            </a:r>
            <a:endParaRPr lang="he-IL" sz="3600" b="1" dirty="0">
              <a:latin typeface="Traditional Arabic" pitchFamily="18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21911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2699" y="116632"/>
            <a:ext cx="8784976" cy="858696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نص العالم الكبير </a:t>
            </a:r>
          </a:p>
          <a:p>
            <a:pPr algn="ctr"/>
            <a:r>
              <a:rPr lang="ar-SA" sz="2400" b="1" dirty="0" smtClean="0"/>
              <a:t>الكلمة والمرادف</a:t>
            </a:r>
          </a:p>
          <a:p>
            <a:r>
              <a:rPr lang="ar-SA" sz="2400" b="1" dirty="0" smtClean="0"/>
              <a:t>استخرج مرادف الكلمات التالية اعتمادا على النص.</a:t>
            </a:r>
          </a:p>
          <a:p>
            <a:endParaRPr lang="ar-SA" sz="3200" dirty="0" smtClean="0"/>
          </a:p>
          <a:p>
            <a:pPr marL="285750" indent="-285750">
              <a:buFontTx/>
              <a:buChar char="-"/>
            </a:pPr>
            <a:r>
              <a:rPr lang="ar-SA" sz="3200" b="1" dirty="0" smtClean="0"/>
              <a:t>مرادف كلمة نمشي  (بيت 1)  --------------</a:t>
            </a:r>
          </a:p>
          <a:p>
            <a:endParaRPr lang="ar-SA" sz="3200" b="1" dirty="0" smtClean="0"/>
          </a:p>
          <a:p>
            <a:pPr marL="285750" indent="-285750">
              <a:buFontTx/>
              <a:buChar char="-"/>
            </a:pPr>
            <a:r>
              <a:rPr lang="ar-SA" sz="3200" b="1" dirty="0" smtClean="0"/>
              <a:t>مرادف كلمة اليابسة  (بيت 4) ---------------- </a:t>
            </a:r>
          </a:p>
          <a:p>
            <a:endParaRPr lang="ar-SA" sz="3200" b="1" dirty="0" smtClean="0"/>
          </a:p>
          <a:p>
            <a:pPr marL="285750" indent="-285750">
              <a:buFontTx/>
              <a:buChar char="-"/>
            </a:pPr>
            <a:r>
              <a:rPr lang="ar-SA" sz="3200" b="1" dirty="0" smtClean="0"/>
              <a:t>مرادف كلمة يجتهدون  (بيت 5)------------</a:t>
            </a:r>
          </a:p>
          <a:p>
            <a:endParaRPr lang="ar-SA" sz="3200" b="1" dirty="0" smtClean="0"/>
          </a:p>
          <a:p>
            <a:pPr marL="285750" indent="-285750">
              <a:buFontTx/>
              <a:buChar char="-"/>
            </a:pPr>
            <a:r>
              <a:rPr lang="ar-SA" sz="3200" b="1" dirty="0" smtClean="0"/>
              <a:t>مرادف كلمة الأبناء ( بيت 6) --------------</a:t>
            </a:r>
          </a:p>
          <a:p>
            <a:endParaRPr lang="ar-SA" sz="3200" b="1" dirty="0" smtClean="0"/>
          </a:p>
          <a:p>
            <a:pPr marL="285750" indent="-285750">
              <a:buFontTx/>
              <a:buChar char="-"/>
            </a:pPr>
            <a:r>
              <a:rPr lang="ar-SA" sz="3200" b="1" dirty="0" smtClean="0"/>
              <a:t>مرادف كلمة كثيرة  ( بيت8) --------------</a:t>
            </a:r>
            <a:endParaRPr lang="ar-SA" sz="3200" b="1" dirty="0"/>
          </a:p>
          <a:p>
            <a:endParaRPr lang="ar-SA" sz="3200" dirty="0" smtClean="0"/>
          </a:p>
          <a:p>
            <a:pPr marL="285750" indent="-285750">
              <a:buFontTx/>
              <a:buChar char="-"/>
            </a:pPr>
            <a:endParaRPr lang="ar-SA" sz="3200" dirty="0"/>
          </a:p>
          <a:p>
            <a:pPr marL="285750" indent="-285750">
              <a:buFontTx/>
              <a:buChar char="-"/>
            </a:pPr>
            <a:endParaRPr lang="ar-SA" sz="3200" dirty="0" smtClean="0"/>
          </a:p>
          <a:p>
            <a:pPr marL="285750" indent="-285750">
              <a:buFontTx/>
              <a:buChar char="-"/>
            </a:pPr>
            <a:endParaRPr lang="ar-SA" sz="3200" dirty="0" smtClean="0"/>
          </a:p>
          <a:p>
            <a:pPr marL="285750" indent="-285750">
              <a:buFontTx/>
              <a:buChar char="-"/>
            </a:pPr>
            <a:endParaRPr lang="he-IL" sz="3200" dirty="0"/>
          </a:p>
        </p:txBody>
      </p:sp>
      <p:sp>
        <p:nvSpPr>
          <p:cNvPr id="3" name="אליפסה 2"/>
          <p:cNvSpPr/>
          <p:nvPr/>
        </p:nvSpPr>
        <p:spPr>
          <a:xfrm>
            <a:off x="107504" y="119562"/>
            <a:ext cx="3168352" cy="144016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chemeClr val="tx1"/>
                </a:solidFill>
              </a:rPr>
              <a:t>الترادف: ان يدل لفظان على معنى واحد</a:t>
            </a:r>
          </a:p>
          <a:p>
            <a:pPr algn="ctr"/>
            <a:r>
              <a:rPr lang="ar-SA" sz="2400" b="1" dirty="0" smtClean="0">
                <a:solidFill>
                  <a:schemeClr val="tx1"/>
                </a:solidFill>
              </a:rPr>
              <a:t>شبّاك- نافذة</a:t>
            </a:r>
            <a:endParaRPr lang="he-IL" sz="2400" b="1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460432" y="119562"/>
            <a:ext cx="45724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1</a:t>
            </a:r>
            <a:endParaRPr lang="he-IL" dirty="0"/>
          </a:p>
        </p:txBody>
      </p:sp>
    </p:spTree>
    <p:extLst>
      <p:ext uri="{BB962C8B-B14F-4D97-AF65-F5344CB8AC3E}">
        <p14:creationId xmlns="" xmlns:p14="http://schemas.microsoft.com/office/powerpoint/2010/main" val="359365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2699" y="116632"/>
            <a:ext cx="8784976" cy="895629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نص العالم الكبير </a:t>
            </a:r>
          </a:p>
          <a:p>
            <a:pPr algn="ctr"/>
            <a:r>
              <a:rPr lang="ar-SA" sz="2400" b="1" dirty="0" smtClean="0"/>
              <a:t>الكلمة </a:t>
            </a:r>
            <a:r>
              <a:rPr lang="ar-SA" sz="2400" b="1" dirty="0" smtClean="0"/>
              <a:t>والعكس</a:t>
            </a:r>
          </a:p>
          <a:p>
            <a:pPr algn="ctr"/>
            <a:endParaRPr lang="ar-SA" sz="2400" b="1" dirty="0" smtClean="0"/>
          </a:p>
          <a:p>
            <a:r>
              <a:rPr lang="ar-SA" sz="2400" b="1" dirty="0" smtClean="0"/>
              <a:t>استخرج مرادف الكلمات التالية اعتمادا على النص.</a:t>
            </a:r>
          </a:p>
          <a:p>
            <a:endParaRPr lang="ar-SA" sz="3200" dirty="0" smtClean="0"/>
          </a:p>
          <a:p>
            <a:pPr marL="285750" indent="-285750">
              <a:buFontTx/>
              <a:buChar char="-"/>
            </a:pPr>
            <a:r>
              <a:rPr lang="ar-SA" sz="3200" b="1" dirty="0" smtClean="0"/>
              <a:t>عكس كلمة الصّغير   (بيت 1)  ------------( الضخم- الكبير)</a:t>
            </a:r>
          </a:p>
          <a:p>
            <a:endParaRPr lang="ar-SA" sz="3200" b="1" dirty="0" smtClean="0"/>
          </a:p>
          <a:p>
            <a:pPr marL="285750" indent="-285750">
              <a:buFontTx/>
              <a:buChar char="-"/>
            </a:pPr>
            <a:r>
              <a:rPr lang="ar-SA" sz="3200" b="1" dirty="0" smtClean="0"/>
              <a:t>عكس كلمة البحر   (بيت 4) -------------( البّر- الوادي)</a:t>
            </a:r>
          </a:p>
          <a:p>
            <a:endParaRPr lang="ar-SA" sz="3200" b="1" dirty="0" smtClean="0"/>
          </a:p>
          <a:p>
            <a:pPr marL="285750" indent="-285750">
              <a:buFontTx/>
              <a:buChar char="-"/>
            </a:pPr>
            <a:r>
              <a:rPr lang="ar-SA" sz="3200" b="1" dirty="0" smtClean="0"/>
              <a:t>عكس كلمة الصّعب   (بيت 5)------------( الحادّ- السّهل) </a:t>
            </a:r>
          </a:p>
          <a:p>
            <a:endParaRPr lang="ar-SA" sz="3200" b="1" dirty="0" smtClean="0"/>
          </a:p>
          <a:p>
            <a:pPr marL="285750" indent="-285750">
              <a:buFontTx/>
              <a:buChar char="-"/>
            </a:pPr>
            <a:r>
              <a:rPr lang="ar-SA" sz="3200" b="1" dirty="0" smtClean="0"/>
              <a:t>عكس كلمة  قليلة  ( بيت 7) -------------( كبيرة- كثيرة )</a:t>
            </a:r>
          </a:p>
          <a:p>
            <a:endParaRPr lang="ar-SA" sz="3200" b="1" dirty="0" smtClean="0"/>
          </a:p>
          <a:p>
            <a:pPr marL="285750" indent="-285750">
              <a:buFontTx/>
              <a:buChar char="-"/>
            </a:pPr>
            <a:r>
              <a:rPr lang="ar-SA" sz="3200" b="1" dirty="0" smtClean="0"/>
              <a:t>عكس كلمة يقلعُ   ( بيت6) ------------( يزرعُ- يحصدُ)</a:t>
            </a:r>
            <a:endParaRPr lang="ar-SA" sz="3200" b="1" dirty="0"/>
          </a:p>
          <a:p>
            <a:endParaRPr lang="ar-SA" sz="3200" dirty="0" smtClean="0"/>
          </a:p>
          <a:p>
            <a:pPr marL="285750" indent="-285750">
              <a:buFontTx/>
              <a:buChar char="-"/>
            </a:pPr>
            <a:endParaRPr lang="ar-SA" sz="3200" dirty="0"/>
          </a:p>
          <a:p>
            <a:pPr marL="285750" indent="-285750">
              <a:buFontTx/>
              <a:buChar char="-"/>
            </a:pPr>
            <a:endParaRPr lang="ar-SA" sz="3200" dirty="0" smtClean="0"/>
          </a:p>
          <a:p>
            <a:pPr marL="285750" indent="-285750">
              <a:buFontTx/>
              <a:buChar char="-"/>
            </a:pPr>
            <a:endParaRPr lang="ar-SA" sz="3200" dirty="0" smtClean="0"/>
          </a:p>
          <a:p>
            <a:pPr marL="285750" indent="-285750">
              <a:buFontTx/>
              <a:buChar char="-"/>
            </a:pPr>
            <a:endParaRPr lang="he-IL" sz="3200" dirty="0"/>
          </a:p>
        </p:txBody>
      </p:sp>
    </p:spTree>
    <p:extLst>
      <p:ext uri="{BB962C8B-B14F-4D97-AF65-F5344CB8AC3E}">
        <p14:creationId xmlns="" xmlns:p14="http://schemas.microsoft.com/office/powerpoint/2010/main" val="359365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92814" y="142852"/>
            <a:ext cx="8136904" cy="686341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/>
              <a:t>بطاقة عمل</a:t>
            </a:r>
          </a:p>
          <a:p>
            <a:pPr algn="ctr"/>
            <a:r>
              <a:rPr lang="ar-SA" sz="2000" b="1" dirty="0" smtClean="0"/>
              <a:t>نص: العالم الكبير</a:t>
            </a:r>
          </a:p>
          <a:p>
            <a:pPr algn="ctr"/>
            <a:r>
              <a:rPr lang="ar-SA" sz="2000" b="1" dirty="0" smtClean="0"/>
              <a:t>أقسام الكلام</a:t>
            </a:r>
            <a:endParaRPr lang="ar-SA" sz="2000" b="1" dirty="0" smtClean="0"/>
          </a:p>
          <a:p>
            <a:endParaRPr lang="ar-SA" sz="2000" b="1" dirty="0" smtClean="0"/>
          </a:p>
          <a:p>
            <a:r>
              <a:rPr lang="ar-SA" sz="2400" b="1" dirty="0" smtClean="0"/>
              <a:t>اكتب نوع الكلمة بحسب  </a:t>
            </a:r>
            <a:r>
              <a:rPr lang="ar-SA" sz="2400" b="1" dirty="0" err="1" smtClean="0"/>
              <a:t>اقسام</a:t>
            </a:r>
            <a:r>
              <a:rPr lang="ar-SA" sz="2400" b="1" dirty="0" smtClean="0"/>
              <a:t> الكلام ( فعل, اسم , حرف</a:t>
            </a:r>
            <a:r>
              <a:rPr lang="ar-SA" sz="2400" b="1" dirty="0" smtClean="0"/>
              <a:t>)</a:t>
            </a:r>
          </a:p>
          <a:p>
            <a:endParaRPr lang="ar-SA" sz="2400" b="1" dirty="0" smtClean="0"/>
          </a:p>
          <a:p>
            <a:r>
              <a:rPr lang="ar-SA" sz="2400" dirty="0" smtClean="0"/>
              <a:t>السّهل -----------</a:t>
            </a:r>
          </a:p>
          <a:p>
            <a:endParaRPr lang="ar-SA" sz="2400" dirty="0" smtClean="0"/>
          </a:p>
          <a:p>
            <a:r>
              <a:rPr lang="ar-SA" sz="2400" dirty="0" smtClean="0"/>
              <a:t>يحلم ------------</a:t>
            </a:r>
          </a:p>
          <a:p>
            <a:endParaRPr lang="ar-SA" sz="2400" dirty="0" smtClean="0"/>
          </a:p>
          <a:p>
            <a:r>
              <a:rPr lang="ar-SA" sz="2400" dirty="0" smtClean="0"/>
              <a:t>عاداتنا -----------</a:t>
            </a:r>
          </a:p>
          <a:p>
            <a:endParaRPr lang="ar-SA" sz="2400" dirty="0" smtClean="0"/>
          </a:p>
          <a:p>
            <a:r>
              <a:rPr lang="ar-SA" sz="2400" dirty="0" smtClean="0"/>
              <a:t>العالم -------------</a:t>
            </a:r>
          </a:p>
          <a:p>
            <a:endParaRPr lang="ar-SA" sz="2400" dirty="0" smtClean="0"/>
          </a:p>
          <a:p>
            <a:r>
              <a:rPr lang="ar-SA" sz="2400" dirty="0" smtClean="0"/>
              <a:t>في ---------------</a:t>
            </a:r>
          </a:p>
          <a:p>
            <a:endParaRPr lang="ar-SA" sz="2400" dirty="0" smtClean="0"/>
          </a:p>
          <a:p>
            <a:r>
              <a:rPr lang="ar-SA" sz="2400" dirty="0" smtClean="0"/>
              <a:t>الأطفال </a:t>
            </a:r>
            <a:r>
              <a:rPr lang="ar-SA" sz="2400" dirty="0" smtClean="0"/>
              <a:t>------------</a:t>
            </a:r>
          </a:p>
          <a:p>
            <a:endParaRPr lang="ar-SA" sz="2400" dirty="0" smtClean="0"/>
          </a:p>
          <a:p>
            <a:endParaRPr lang="ar-SA" sz="2400" dirty="0" smtClean="0"/>
          </a:p>
        </p:txBody>
      </p:sp>
    </p:spTree>
    <p:extLst>
      <p:ext uri="{BB962C8B-B14F-4D97-AF65-F5344CB8AC3E}">
        <p14:creationId xmlns="" xmlns:p14="http://schemas.microsoft.com/office/powerpoint/2010/main" val="2743692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3357</TotalTime>
  <Words>311</Words>
  <Application>Microsoft Office PowerPoint</Application>
  <PresentationFormat>عرض على الشاشة (3:4)‏</PresentationFormat>
  <Paragraphs>126</Paragraphs>
  <Slides>6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ערכת נושא Office</vt:lpstr>
      <vt:lpstr>الشريحة 1</vt:lpstr>
      <vt:lpstr>بطاقة عمل</vt:lpstr>
      <vt:lpstr>بطاقة عمل  نص: العالم الكبير </vt:lpstr>
      <vt:lpstr>الشريحة 4</vt:lpstr>
      <vt:lpstr>الشريحة 5</vt:lpstr>
      <vt:lpstr>الشريحة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Arabic</dc:creator>
  <cp:lastModifiedBy>alsalam1_18</cp:lastModifiedBy>
  <cp:revision>167</cp:revision>
  <dcterms:created xsi:type="dcterms:W3CDTF">2015-10-22T15:10:01Z</dcterms:created>
  <dcterms:modified xsi:type="dcterms:W3CDTF">2019-03-09T19:11:27Z</dcterms:modified>
</cp:coreProperties>
</file>