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953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867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184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621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72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068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718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2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564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55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120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BC12-C494-4285-A4D2-CA2ACD9B1E33}" type="datetimeFigureOut">
              <a:rPr lang="he-IL" smtClean="0"/>
              <a:t>י'/ניסן/תש"פ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F73CB-2EE2-4ADD-998A-78339C17F2C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627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251520" y="0"/>
            <a:ext cx="4176464" cy="65527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1097614" y="1197067"/>
            <a:ext cx="2484276" cy="44627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u="sng" dirty="0" smtClean="0"/>
              <a:t>قانونية جدول 6   </a:t>
            </a:r>
          </a:p>
          <a:p>
            <a:endParaRPr lang="ar-SA" sz="2400" dirty="0"/>
          </a:p>
          <a:p>
            <a:r>
              <a:rPr lang="ar-SA" sz="2400" dirty="0" smtClean="0"/>
              <a:t>عند الضرب في الرقم </a:t>
            </a:r>
            <a:r>
              <a:rPr lang="ar-SA" sz="2400" b="1" dirty="0" smtClean="0"/>
              <a:t>6</a:t>
            </a:r>
            <a:r>
              <a:rPr lang="ar-SA" sz="2400" dirty="0" smtClean="0"/>
              <a:t> نقوم بتكرار العدد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أي مضاعفته </a:t>
            </a:r>
            <a:r>
              <a:rPr lang="ar-SA" sz="2400" b="1" dirty="0" smtClean="0"/>
              <a:t>6</a:t>
            </a:r>
            <a:r>
              <a:rPr lang="ar-SA" sz="2400" dirty="0" smtClean="0"/>
              <a:t> مرات فمثلا </a:t>
            </a:r>
          </a:p>
          <a:p>
            <a:r>
              <a:rPr lang="ar-SA" sz="2400" dirty="0" smtClean="0"/>
              <a:t>التمرين : </a:t>
            </a:r>
            <a:r>
              <a:rPr lang="en-US" sz="2800" b="1" dirty="0" smtClean="0"/>
              <a:t>6x2</a:t>
            </a:r>
            <a:r>
              <a:rPr lang="en-US" sz="2400" dirty="0" smtClean="0"/>
              <a:t>  </a:t>
            </a:r>
            <a:r>
              <a:rPr lang="ar-SA" sz="2400" dirty="0" smtClean="0"/>
              <a:t> نكرر الرقم </a:t>
            </a:r>
            <a:r>
              <a:rPr lang="ar-SA" sz="2800" b="1" dirty="0" smtClean="0"/>
              <a:t>2</a:t>
            </a:r>
            <a:r>
              <a:rPr lang="ar-SA" sz="2400" dirty="0" smtClean="0"/>
              <a:t>  -    </a:t>
            </a:r>
            <a:r>
              <a:rPr lang="ar-SA" sz="2800" b="1" dirty="0" smtClean="0"/>
              <a:t>6</a:t>
            </a:r>
            <a:r>
              <a:rPr lang="ar-SA" sz="2400" dirty="0" smtClean="0"/>
              <a:t> مرات  او قد نكرر رقم </a:t>
            </a:r>
            <a:r>
              <a:rPr lang="ar-SA" sz="2800" b="1" dirty="0" smtClean="0"/>
              <a:t>6</a:t>
            </a:r>
            <a:r>
              <a:rPr lang="ar-SA" sz="2400" dirty="0" smtClean="0"/>
              <a:t> مرتان وبهذا نعتمد على قانون التبادل  </a:t>
            </a:r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4665"/>
            <a:ext cx="3993654" cy="623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75856" y="-15123"/>
            <a:ext cx="25742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 smtClean="0"/>
              <a:t>هيا بنا نتعرف على جدول الضرب مع الرقم 6 </a:t>
            </a:r>
          </a:p>
          <a:p>
            <a:pPr algn="ctr"/>
            <a:r>
              <a:rPr lang="ar-SA" b="1" dirty="0" smtClean="0"/>
              <a:t>ثم نحل البطاقات التي تليه 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33073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אליפסה 1"/>
          <p:cNvSpPr/>
          <p:nvPr/>
        </p:nvSpPr>
        <p:spPr>
          <a:xfrm>
            <a:off x="380030" y="2557512"/>
            <a:ext cx="1728192" cy="139469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6X10</a:t>
            </a:r>
            <a:endParaRPr lang="ar-SA" sz="3600" b="1" dirty="0"/>
          </a:p>
        </p:txBody>
      </p:sp>
      <p:sp>
        <p:nvSpPr>
          <p:cNvPr id="3" name="מלבן 2"/>
          <p:cNvSpPr/>
          <p:nvPr/>
        </p:nvSpPr>
        <p:spPr>
          <a:xfrm>
            <a:off x="1403648" y="16403"/>
            <a:ext cx="6912768" cy="22768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400" b="1" dirty="0" smtClean="0"/>
          </a:p>
          <a:p>
            <a:pPr algn="ctr"/>
            <a:r>
              <a:rPr lang="ar-SA" sz="2400" b="1" dirty="0" smtClean="0"/>
              <a:t>لون </a:t>
            </a:r>
            <a:r>
              <a:rPr lang="ar-SA" sz="2400" b="1" dirty="0" smtClean="0"/>
              <a:t>تمرين الضرب وحاصل الضرب الملائم بنفس اللون </a:t>
            </a:r>
            <a:endParaRPr lang="ar-SA" sz="2400" b="1" dirty="0"/>
          </a:p>
        </p:txBody>
      </p:sp>
      <p:sp>
        <p:nvSpPr>
          <p:cNvPr id="4" name="אליפסה 3"/>
          <p:cNvSpPr/>
          <p:nvPr/>
        </p:nvSpPr>
        <p:spPr>
          <a:xfrm>
            <a:off x="3635333" y="2538366"/>
            <a:ext cx="1728192" cy="14138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6X2</a:t>
            </a:r>
            <a:endParaRPr lang="ar-SA" sz="3600" b="1" dirty="0"/>
          </a:p>
        </p:txBody>
      </p:sp>
      <p:sp>
        <p:nvSpPr>
          <p:cNvPr id="5" name="אליפסה 4"/>
          <p:cNvSpPr/>
          <p:nvPr/>
        </p:nvSpPr>
        <p:spPr>
          <a:xfrm>
            <a:off x="7020272" y="2557512"/>
            <a:ext cx="1728192" cy="137554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0X6</a:t>
            </a:r>
            <a:endParaRPr lang="ar-SA" sz="3600" b="1" dirty="0"/>
          </a:p>
        </p:txBody>
      </p:sp>
      <p:sp>
        <p:nvSpPr>
          <p:cNvPr id="6" name="אליפסה 5"/>
          <p:cNvSpPr/>
          <p:nvPr/>
        </p:nvSpPr>
        <p:spPr>
          <a:xfrm>
            <a:off x="7164288" y="4941168"/>
            <a:ext cx="1728192" cy="136815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12</a:t>
            </a:r>
            <a:endParaRPr lang="ar-SA" sz="3600" b="1" dirty="0"/>
          </a:p>
        </p:txBody>
      </p:sp>
      <p:sp>
        <p:nvSpPr>
          <p:cNvPr id="7" name="אליפסה 6"/>
          <p:cNvSpPr/>
          <p:nvPr/>
        </p:nvSpPr>
        <p:spPr>
          <a:xfrm>
            <a:off x="427358" y="4941168"/>
            <a:ext cx="1728192" cy="149625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60</a:t>
            </a:r>
            <a:endParaRPr lang="ar-SA" sz="3600" b="1" dirty="0"/>
          </a:p>
        </p:txBody>
      </p:sp>
      <p:sp>
        <p:nvSpPr>
          <p:cNvPr id="8" name="אליפסה 7"/>
          <p:cNvSpPr/>
          <p:nvPr/>
        </p:nvSpPr>
        <p:spPr>
          <a:xfrm>
            <a:off x="3635896" y="5090559"/>
            <a:ext cx="1728192" cy="139758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600" b="1" dirty="0" smtClean="0"/>
              <a:t>0</a:t>
            </a: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57814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1800" b="1" dirty="0" smtClean="0"/>
              <a:t>حل ما يلي </a:t>
            </a:r>
            <a:r>
              <a:rPr lang="ar-SA" sz="1800" b="1" dirty="0" smtClean="0"/>
              <a:t> </a:t>
            </a:r>
            <a:endParaRPr lang="ar-SA" sz="1800" b="1" dirty="0" smtClean="0"/>
          </a:p>
          <a:p>
            <a:pPr marL="0" indent="0" algn="l">
              <a:buNone/>
            </a:pPr>
            <a:r>
              <a:rPr lang="ar-SA" sz="1800" b="1" dirty="0" smtClean="0"/>
              <a:t>           </a:t>
            </a:r>
            <a:r>
              <a:rPr lang="en-US" sz="1800" b="1" dirty="0" smtClean="0"/>
              <a:t>6x--- = 30</a:t>
            </a:r>
          </a:p>
          <a:p>
            <a:pPr marL="0" indent="0" algn="l">
              <a:buNone/>
            </a:pPr>
            <a:r>
              <a:rPr lang="ar-SA" sz="1800" b="1" dirty="0" smtClean="0"/>
              <a:t>    </a:t>
            </a: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----x1 = 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2x--- = 12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---x8 =48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5x--- = 30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6x---- = 36</a:t>
            </a:r>
          </a:p>
          <a:p>
            <a:pPr marL="0" indent="0" algn="l">
              <a:buNone/>
            </a:pPr>
            <a:endParaRPr lang="en-US" sz="1800" b="1" dirty="0"/>
          </a:p>
          <a:p>
            <a:pPr marL="0" indent="0" algn="l">
              <a:buNone/>
            </a:pPr>
            <a:r>
              <a:rPr lang="en-US" sz="1800" b="1" dirty="0" smtClean="0"/>
              <a:t>0x--- = 0</a:t>
            </a:r>
          </a:p>
        </p:txBody>
      </p:sp>
      <p:sp>
        <p:nvSpPr>
          <p:cNvPr id="4" name="מלבן 3"/>
          <p:cNvSpPr/>
          <p:nvPr/>
        </p:nvSpPr>
        <p:spPr>
          <a:xfrm>
            <a:off x="3344183" y="2636912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ar-SA" b="1" dirty="0"/>
              <a:t> </a:t>
            </a:r>
            <a:r>
              <a:rPr lang="en-US" b="1" dirty="0" smtClean="0"/>
              <a:t>--- x ---= 18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---x---- = 12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----x---- </a:t>
            </a:r>
            <a:r>
              <a:rPr lang="en-US" b="1" dirty="0"/>
              <a:t>= </a:t>
            </a:r>
            <a:r>
              <a:rPr lang="en-US" b="1" dirty="0" smtClean="0"/>
              <a:t>0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6x6= ------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 </a:t>
            </a:r>
            <a:r>
              <a:rPr lang="en-US" b="1" dirty="0" smtClean="0"/>
              <a:t>9 </a:t>
            </a:r>
            <a:r>
              <a:rPr lang="en-US" b="1" dirty="0"/>
              <a:t>= 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4X6</a:t>
            </a:r>
            <a:r>
              <a:rPr lang="en-US" b="1" dirty="0" smtClean="0"/>
              <a:t>= </a:t>
            </a:r>
            <a:r>
              <a:rPr lang="en-US" b="1" dirty="0"/>
              <a:t>-----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6x10= -----</a:t>
            </a:r>
            <a:endParaRPr lang="he-IL" dirty="0"/>
          </a:p>
        </p:txBody>
      </p:sp>
      <p:sp>
        <p:nvSpPr>
          <p:cNvPr id="5" name="מלבן 4"/>
          <p:cNvSpPr/>
          <p:nvPr/>
        </p:nvSpPr>
        <p:spPr>
          <a:xfrm>
            <a:off x="6516216" y="908720"/>
            <a:ext cx="1944216" cy="5112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dirty="0" smtClean="0"/>
              <a:t>0</a:t>
            </a:r>
            <a:endParaRPr lang="ar-SA" sz="2800" dirty="0"/>
          </a:p>
          <a:p>
            <a:pPr algn="ctr"/>
            <a:r>
              <a:rPr lang="ar-SA" sz="2800" dirty="0" smtClean="0"/>
              <a:t>-------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18</a:t>
            </a:r>
            <a:endParaRPr lang="ar-SA" sz="2800" dirty="0"/>
          </a:p>
          <a:p>
            <a:pPr algn="ctr"/>
            <a:r>
              <a:rPr lang="ar-SA" sz="2800" dirty="0" smtClean="0"/>
              <a:t>--------</a:t>
            </a:r>
          </a:p>
          <a:p>
            <a:pPr algn="ctr"/>
            <a:r>
              <a:rPr lang="ar-SA" sz="2800" dirty="0" smtClean="0"/>
              <a:t>30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48</a:t>
            </a:r>
          </a:p>
          <a:p>
            <a:pPr algn="ctr"/>
            <a:r>
              <a:rPr lang="ar-SA" sz="2800" dirty="0" smtClean="0"/>
              <a:t>-------</a:t>
            </a:r>
          </a:p>
          <a:p>
            <a:pPr algn="ctr"/>
            <a:r>
              <a:rPr lang="ar-SA" sz="2800" dirty="0" smtClean="0"/>
              <a:t>60 </a:t>
            </a:r>
            <a:endParaRPr lang="ar-SA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260648"/>
            <a:ext cx="18722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مضاعفات جدول 6</a:t>
            </a:r>
            <a:endParaRPr lang="he-I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445314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139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ar-SA" dirty="0" smtClean="0"/>
              <a:t>جد حاصل الضرب  والعامل المجهول </a:t>
            </a:r>
            <a:r>
              <a:rPr lang="ar-SA" dirty="0" err="1" smtClean="0"/>
              <a:t>باكمال</a:t>
            </a:r>
            <a:r>
              <a:rPr lang="ar-SA" dirty="0" smtClean="0"/>
              <a:t> الجدول التالي : </a:t>
            </a:r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504479"/>
              </p:ext>
            </p:extLst>
          </p:nvPr>
        </p:nvGraphicFramePr>
        <p:xfrm>
          <a:off x="395536" y="1124744"/>
          <a:ext cx="3735415" cy="22250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39026"/>
                <a:gridCol w="755140"/>
                <a:gridCol w="747083"/>
                <a:gridCol w="747083"/>
                <a:gridCol w="747083"/>
              </a:tblGrid>
              <a:tr h="936104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8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5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 </a:t>
                      </a:r>
                      <a:r>
                        <a:rPr lang="en-US" sz="2400" b="1" dirty="0" smtClean="0"/>
                        <a:t>---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3200" b="1" baseline="0" dirty="0" smtClean="0"/>
                        <a:t>36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baseline="0" dirty="0" smtClean="0"/>
                        <a:t>6</a:t>
                      </a:r>
                      <a:endParaRPr lang="en-US" sz="3200" b="1" dirty="0" smtClean="0"/>
                    </a:p>
                    <a:p>
                      <a:pPr rtl="1"/>
                      <a:endParaRPr lang="en-US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32161"/>
              </p:ext>
            </p:extLst>
          </p:nvPr>
        </p:nvGraphicFramePr>
        <p:xfrm>
          <a:off x="251520" y="3789040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9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3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5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60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25003"/>
              </p:ext>
            </p:extLst>
          </p:nvPr>
        </p:nvGraphicFramePr>
        <p:xfrm>
          <a:off x="4932040" y="1052736"/>
          <a:ext cx="3870430" cy="2063895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8</a:t>
                      </a:r>
                      <a:endParaRPr lang="ar-SA" sz="2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---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9</a:t>
                      </a:r>
                      <a:r>
                        <a:rPr lang="ar-SA" sz="2400" b="1" dirty="0" smtClean="0"/>
                        <a:t>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6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87517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800" b="1" dirty="0" smtClean="0"/>
                        <a:t>24</a:t>
                      </a:r>
                      <a:endParaRPr lang="ar-SA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4000" b="1" dirty="0" smtClean="0"/>
                        <a:t>6</a:t>
                      </a:r>
                      <a:endParaRPr lang="en-US" sz="48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61577"/>
              </p:ext>
            </p:extLst>
          </p:nvPr>
        </p:nvGraphicFramePr>
        <p:xfrm>
          <a:off x="4932040" y="3717032"/>
          <a:ext cx="3870430" cy="216024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765738"/>
                <a:gridCol w="782434"/>
                <a:gridCol w="774086"/>
                <a:gridCol w="774086"/>
                <a:gridCol w="774086"/>
              </a:tblGrid>
              <a:tr h="1066619"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---</a:t>
                      </a:r>
                      <a:r>
                        <a:rPr lang="ar-SA" sz="2400" b="1" baseline="0" dirty="0" smtClean="0"/>
                        <a:t> </a:t>
                      </a:r>
                      <a:endParaRPr lang="ar-SA" sz="2400" b="1" dirty="0" smtClean="0"/>
                    </a:p>
                    <a:p>
                      <a:pPr rtl="1"/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baseline="0" dirty="0" smtClean="0"/>
                        <a:t>   </a:t>
                      </a:r>
                      <a:r>
                        <a:rPr lang="en-US" sz="2400" b="1" baseline="0" dirty="0" smtClean="0"/>
                        <a:t>4</a:t>
                      </a:r>
                      <a:r>
                        <a:rPr lang="ar-SA" sz="2400" b="1" dirty="0" smtClean="0"/>
                        <a:t>  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2400" b="1" dirty="0" smtClean="0"/>
                    </a:p>
                    <a:p>
                      <a:pPr rtl="1"/>
                      <a:r>
                        <a:rPr lang="ar-SA" sz="2400" b="1" dirty="0" smtClean="0"/>
                        <a:t>  </a:t>
                      </a:r>
                      <a:r>
                        <a:rPr lang="en-US" sz="2400" b="1" dirty="0" smtClean="0"/>
                        <a:t>0</a:t>
                      </a:r>
                      <a:endParaRPr lang="he-I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00" baseline="0" dirty="0" smtClean="0"/>
                        <a:t> </a:t>
                      </a:r>
                      <a:endParaRPr lang="en-US" sz="1000" baseline="0" dirty="0" smtClean="0"/>
                    </a:p>
                    <a:p>
                      <a:pPr rtl="1"/>
                      <a:endParaRPr lang="en-US" sz="1000" baseline="0" dirty="0" smtClean="0"/>
                    </a:p>
                    <a:p>
                      <a:pPr rtl="1"/>
                      <a:r>
                        <a:rPr lang="en-US" sz="1000" baseline="0" dirty="0" smtClean="0"/>
                        <a:t> </a:t>
                      </a:r>
                      <a:r>
                        <a:rPr lang="en-US" sz="3600" baseline="0" dirty="0" smtClean="0"/>
                        <a:t>x</a:t>
                      </a:r>
                      <a:endParaRPr lang="ar-SA" sz="3600" baseline="0" dirty="0" smtClean="0"/>
                    </a:p>
                  </a:txBody>
                  <a:tcPr/>
                </a:tc>
              </a:tr>
              <a:tr h="97152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en-US" sz="2800" b="1" dirty="0" smtClean="0"/>
                        <a:t>48</a:t>
                      </a:r>
                      <a:endParaRPr lang="he-IL" sz="28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en-US" dirty="0" smtClean="0"/>
                    </a:p>
                    <a:p>
                      <a:pPr rtl="1"/>
                      <a:r>
                        <a:rPr lang="ar-SA" sz="3200" b="1" baseline="0" dirty="0" smtClean="0"/>
                        <a:t>6</a:t>
                      </a:r>
                      <a:endParaRPr lang="en-US" sz="4000" b="1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16416" y="0"/>
            <a:ext cx="432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35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204</Words>
  <Application>Microsoft Office PowerPoint</Application>
  <PresentationFormat>عرض على الشاشة (3:4)‏</PresentationFormat>
  <Paragraphs>112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3</cp:revision>
  <dcterms:created xsi:type="dcterms:W3CDTF">2020-04-04T17:51:11Z</dcterms:created>
  <dcterms:modified xsi:type="dcterms:W3CDTF">2020-04-04T18:04:45Z</dcterms:modified>
</cp:coreProperties>
</file>