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98" r:id="rId6"/>
    <p:sldId id="299" r:id="rId7"/>
    <p:sldId id="260" r:id="rId8"/>
    <p:sldId id="295" r:id="rId9"/>
    <p:sldId id="261" r:id="rId10"/>
    <p:sldId id="262" r:id="rId11"/>
    <p:sldId id="296" r:id="rId12"/>
    <p:sldId id="271" r:id="rId13"/>
    <p:sldId id="272" r:id="rId14"/>
    <p:sldId id="267" r:id="rId15"/>
    <p:sldId id="263" r:id="rId16"/>
    <p:sldId id="265" r:id="rId17"/>
    <p:sldId id="264" r:id="rId18"/>
    <p:sldId id="297" r:id="rId19"/>
    <p:sldId id="266" r:id="rId20"/>
    <p:sldId id="268" r:id="rId21"/>
    <p:sldId id="269" r:id="rId22"/>
    <p:sldId id="270" r:id="rId23"/>
    <p:sldId id="273" r:id="rId24"/>
    <p:sldId id="274" r:id="rId25"/>
    <p:sldId id="275" r:id="rId26"/>
    <p:sldId id="276" r:id="rId27"/>
    <p:sldId id="277" r:id="rId28"/>
    <p:sldId id="278" r:id="rId29"/>
    <p:sldId id="283" r:id="rId30"/>
    <p:sldId id="279" r:id="rId31"/>
    <p:sldId id="280" r:id="rId32"/>
    <p:sldId id="281" r:id="rId33"/>
    <p:sldId id="282" r:id="rId34"/>
    <p:sldId id="285" r:id="rId35"/>
    <p:sldId id="286" r:id="rId36"/>
    <p:sldId id="284" r:id="rId37"/>
    <p:sldId id="288" r:id="rId38"/>
    <p:sldId id="287" r:id="rId39"/>
    <p:sldId id="289" r:id="rId40"/>
    <p:sldId id="290" r:id="rId41"/>
    <p:sldId id="291" r:id="rId42"/>
    <p:sldId id="292" r:id="rId43"/>
    <p:sldId id="294" r:id="rId44"/>
    <p:sldId id="293" r:id="rId4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AAF7328-14B9-4D0A-8077-E0E0B13EC6F5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2596C5-CF55-479E-904C-625BBCABE4E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126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6EE373-4E71-4666-B769-6C5F4CEF1A6C}" type="slidenum">
              <a:rPr lang="he-IL" altLang="he-IL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he-IL" altLang="he-I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126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6EE373-4E71-4666-B769-6C5F4CEF1A6C}" type="slidenum">
              <a:rPr lang="he-IL" altLang="he-IL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he-IL" altLang="he-I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12644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6EE373-4E71-4666-B769-6C5F4CEF1A6C}" type="slidenum">
              <a:rPr lang="he-IL" altLang="he-IL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he-IL" altLang="he-I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7CCC9-E8A9-448A-B966-6B66382B0196}" type="datetimeFigureOut">
              <a:rPr lang="he-IL" smtClean="0"/>
              <a:pPr/>
              <a:t>כ'/אלול/תש"פ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EB182-B007-45DE-844F-A04EFE2E0CF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il/url?sa=i&amp;rct=j&amp;q=&amp;esrc=s&amp;source=images&amp;cd=&amp;cad=rja&amp;uact=8&amp;docid=YzejZMWlZexhGM&amp;tbnid=R1_9xmoWnrlPNM:&amp;ved=0CAUQjRw&amp;url=http://www.tapuz.co.il/forums2008/viewmsg.aspx?forumid=1342&amp;messageid=160747851&amp;ei=z8ANVOjuEojwPO-QgNAI&amp;bvm=bv.74649129,d.ZWU&amp;psig=AFQjCNFrf77cS0AyjRqWZSKZ03AxqBg5qg&amp;ust=1410273771646269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m.jumpstart.com/JumpstartNew/uploadedFiles/sne/odd-even.pdf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0.gstatic.com/images?q=tbn:ANd9GcRfqrotRAceaJjn50nrC0-T_exQPLOEeR9wsVsZS34z-EpunamJ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79512"/>
            <a:ext cx="8813086" cy="6464198"/>
          </a:xfrm>
          <a:prstGeom prst="rect">
            <a:avLst/>
          </a:prstGeom>
          <a:solidFill>
            <a:srgbClr val="FFC000"/>
          </a:solidFill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4414" y="428604"/>
            <a:ext cx="721523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مدرسة ابن سينا – رهط</a:t>
            </a:r>
          </a:p>
          <a:p>
            <a:pPr algn="ctr"/>
            <a:endParaRPr lang="ar-SA" sz="2800" b="1" dirty="0" smtClean="0"/>
          </a:p>
          <a:p>
            <a:pPr algn="ctr"/>
            <a:r>
              <a:rPr lang="ar-SA" sz="2800" b="1" dirty="0" smtClean="0"/>
              <a:t>كراسة عمل حساب للصف الثاني</a:t>
            </a:r>
          </a:p>
          <a:p>
            <a:pPr algn="ctr"/>
            <a:r>
              <a:rPr lang="ar-SA" sz="2800" b="1" dirty="0" smtClean="0"/>
              <a:t> </a:t>
            </a:r>
          </a:p>
          <a:p>
            <a:r>
              <a:rPr lang="ar-SA" sz="2800" b="1" dirty="0" smtClean="0"/>
              <a:t>الاسم:________</a:t>
            </a:r>
          </a:p>
          <a:p>
            <a:endParaRPr lang="ar-SA" sz="2800" b="1" dirty="0" smtClean="0"/>
          </a:p>
          <a:p>
            <a:r>
              <a:rPr lang="ar-SA" sz="2800" b="1" dirty="0" smtClean="0"/>
              <a:t> الصّف الثاني : </a:t>
            </a:r>
            <a:r>
              <a:rPr lang="ar-SA" sz="2800" b="1" dirty="0" err="1" smtClean="0"/>
              <a:t>أ</a:t>
            </a:r>
            <a:r>
              <a:rPr lang="ar-SA" sz="2800" b="1" dirty="0" smtClean="0"/>
              <a:t>     ب    </a:t>
            </a:r>
            <a:r>
              <a:rPr lang="ar-SA" sz="2800" b="1" dirty="0" err="1" smtClean="0"/>
              <a:t>ج</a:t>
            </a:r>
            <a:endParaRPr lang="ar-SA" sz="2800" b="1" dirty="0" smtClean="0"/>
          </a:p>
          <a:p>
            <a:endParaRPr lang="ar-SA" sz="2800" b="1" dirty="0" smtClean="0"/>
          </a:p>
          <a:p>
            <a:pPr algn="ctr"/>
            <a:endParaRPr lang="he-IL" sz="2800" b="1" dirty="0"/>
          </a:p>
        </p:txBody>
      </p:sp>
      <p:pic>
        <p:nvPicPr>
          <p:cNvPr id="8" name="Picture 13" descr="Pin by Irena Andriuskiene on Niñitos | Math cartoons, Cartoons png, How to  draw hands"/>
          <p:cNvPicPr>
            <a:picLocks noChangeAspect="1" noChangeArrowheads="1"/>
          </p:cNvPicPr>
          <p:nvPr/>
        </p:nvPicPr>
        <p:blipFill>
          <a:blip r:embed="rId4">
            <a:grayscl/>
          </a:blip>
          <a:srcRect/>
          <a:stretch>
            <a:fillRect/>
          </a:stretch>
        </p:blipFill>
        <p:spPr bwMode="auto">
          <a:xfrm>
            <a:off x="857224" y="2294947"/>
            <a:ext cx="2714644" cy="3634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Box 2"/>
          <p:cNvSpPr txBox="1">
            <a:spLocks noChangeArrowheads="1"/>
          </p:cNvSpPr>
          <p:nvPr/>
        </p:nvSpPr>
        <p:spPr bwMode="auto">
          <a:xfrm>
            <a:off x="71407" y="642919"/>
            <a:ext cx="7572428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2400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12,13,____,____,____,_____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50,51,____,____,_____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____,23,24 ,____,____,</a:t>
            </a: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59,60,____,____,_____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10,20,____,____,____,60,____,____</a:t>
            </a: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19, ____,21,____,____,____</a:t>
            </a:r>
            <a:endParaRPr lang="he-IL" alt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6072197" y="428606"/>
            <a:ext cx="278608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أكمل المتواليات الحسابية </a:t>
            </a:r>
            <a:endParaRPr lang="he-IL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6249" y="0"/>
            <a:ext cx="13573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بطاقة عمل </a:t>
            </a:r>
            <a:endParaRPr lang="he-IL" b="1" dirty="0"/>
          </a:p>
        </p:txBody>
      </p:sp>
    </p:spTree>
    <p:extLst>
      <p:ext uri="{BB962C8B-B14F-4D97-AF65-F5344CB8AC3E}">
        <p14:creationId xmlns="" xmlns:p14="http://schemas.microsoft.com/office/powerpoint/2010/main" val="40795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Box 2"/>
          <p:cNvSpPr txBox="1">
            <a:spLocks noChangeArrowheads="1"/>
          </p:cNvSpPr>
          <p:nvPr/>
        </p:nvSpPr>
        <p:spPr bwMode="auto">
          <a:xfrm>
            <a:off x="71407" y="642919"/>
            <a:ext cx="7572428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2400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13,14,____,____,____,_____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30,31,____,____,_____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____,23,24 ,____,____,</a:t>
            </a: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27,29____,____,_____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10,20,____,____,____,60,____,____</a:t>
            </a: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/>
              <a:t>19, ____,21,____,____,____</a:t>
            </a:r>
            <a:endParaRPr lang="he-IL" alt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428606"/>
            <a:ext cx="278608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أكمل المتواليات الحسابية </a:t>
            </a:r>
            <a:endParaRPr lang="he-IL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6249" y="0"/>
            <a:ext cx="13573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بطاقة عمل </a:t>
            </a:r>
            <a:endParaRPr lang="he-IL" b="1" dirty="0"/>
          </a:p>
        </p:txBody>
      </p:sp>
    </p:spTree>
    <p:extLst>
      <p:ext uri="{BB962C8B-B14F-4D97-AF65-F5344CB8AC3E}">
        <p14:creationId xmlns="" xmlns:p14="http://schemas.microsoft.com/office/powerpoint/2010/main" val="40795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5" y="273586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قص والصق العدد الملائم في كل متوالية (انتبه لعدد القفزات)</a:t>
            </a:r>
            <a:endParaRPr lang="he-IL" b="1" dirty="0"/>
          </a:p>
        </p:txBody>
      </p:sp>
      <p:pic>
        <p:nvPicPr>
          <p:cNvPr id="2053" name="Picture 5" descr="SO01769_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  <a:biLevel thresh="50000"/>
          </a:blip>
          <a:srcRect r="34894"/>
          <a:stretch>
            <a:fillRect/>
          </a:stretch>
        </p:blipFill>
        <p:spPr bwMode="auto">
          <a:xfrm>
            <a:off x="357161" y="714356"/>
            <a:ext cx="5143535" cy="249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SO01769_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  <a:biLevel thresh="50000"/>
          </a:blip>
          <a:srcRect l="22491" r="57030"/>
          <a:stretch>
            <a:fillRect/>
          </a:stretch>
        </p:blipFill>
        <p:spPr bwMode="auto">
          <a:xfrm>
            <a:off x="5500695" y="785794"/>
            <a:ext cx="15787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SO01769_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  <a:biLevel thresh="50000"/>
          </a:blip>
          <a:srcRect r="34894"/>
          <a:stretch>
            <a:fillRect/>
          </a:stretch>
        </p:blipFill>
        <p:spPr bwMode="auto">
          <a:xfrm>
            <a:off x="285723" y="2857496"/>
            <a:ext cx="5143535" cy="249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SO01769_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  <a:biLevel thresh="50000"/>
          </a:blip>
          <a:srcRect l="22491" r="57030"/>
          <a:stretch>
            <a:fillRect/>
          </a:stretch>
        </p:blipFill>
        <p:spPr bwMode="auto">
          <a:xfrm>
            <a:off x="5357819" y="2928934"/>
            <a:ext cx="15787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מלבן 9"/>
          <p:cNvSpPr/>
          <p:nvPr/>
        </p:nvSpPr>
        <p:spPr>
          <a:xfrm>
            <a:off x="500035" y="1714488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31</a:t>
            </a:r>
            <a:endParaRPr lang="he-IL" sz="2800" b="1" dirty="0"/>
          </a:p>
        </p:txBody>
      </p:sp>
      <p:sp>
        <p:nvSpPr>
          <p:cNvPr id="12" name="מלבן 11"/>
          <p:cNvSpPr/>
          <p:nvPr/>
        </p:nvSpPr>
        <p:spPr>
          <a:xfrm>
            <a:off x="7572396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34</a:t>
            </a:r>
            <a:endParaRPr lang="he-IL" sz="2800" b="1" dirty="0"/>
          </a:p>
        </p:txBody>
      </p:sp>
      <p:sp>
        <p:nvSpPr>
          <p:cNvPr id="13" name="מלבן 12"/>
          <p:cNvSpPr/>
          <p:nvPr/>
        </p:nvSpPr>
        <p:spPr>
          <a:xfrm>
            <a:off x="6072199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48</a:t>
            </a:r>
            <a:endParaRPr lang="he-IL" sz="2800" b="1" dirty="0"/>
          </a:p>
        </p:txBody>
      </p:sp>
      <p:sp>
        <p:nvSpPr>
          <p:cNvPr id="14" name="מלבן 13"/>
          <p:cNvSpPr/>
          <p:nvPr/>
        </p:nvSpPr>
        <p:spPr>
          <a:xfrm>
            <a:off x="4500563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32</a:t>
            </a:r>
            <a:endParaRPr lang="he-IL" sz="2800" b="1" dirty="0"/>
          </a:p>
        </p:txBody>
      </p:sp>
      <p:sp>
        <p:nvSpPr>
          <p:cNvPr id="15" name="מלבן 14"/>
          <p:cNvSpPr/>
          <p:nvPr/>
        </p:nvSpPr>
        <p:spPr>
          <a:xfrm>
            <a:off x="3071803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46</a:t>
            </a:r>
            <a:endParaRPr lang="he-IL" sz="2800" b="1" dirty="0"/>
          </a:p>
        </p:txBody>
      </p:sp>
      <p:sp>
        <p:nvSpPr>
          <p:cNvPr id="16" name="מלבן 15"/>
          <p:cNvSpPr/>
          <p:nvPr/>
        </p:nvSpPr>
        <p:spPr>
          <a:xfrm>
            <a:off x="1643043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47</a:t>
            </a:r>
            <a:endParaRPr lang="he-IL" sz="2800" b="1" dirty="0"/>
          </a:p>
        </p:txBody>
      </p:sp>
      <p:sp>
        <p:nvSpPr>
          <p:cNvPr id="17" name="מלבן 16"/>
          <p:cNvSpPr/>
          <p:nvPr/>
        </p:nvSpPr>
        <p:spPr>
          <a:xfrm>
            <a:off x="142844" y="5429265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33</a:t>
            </a:r>
            <a:endParaRPr lang="he-IL" sz="2800" b="1" dirty="0"/>
          </a:p>
        </p:txBody>
      </p:sp>
      <p:sp>
        <p:nvSpPr>
          <p:cNvPr id="18" name="מלבן 17"/>
          <p:cNvSpPr/>
          <p:nvPr/>
        </p:nvSpPr>
        <p:spPr>
          <a:xfrm>
            <a:off x="428596" y="3786192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44</a:t>
            </a:r>
            <a:endParaRPr lang="he-IL" sz="2800" b="1" dirty="0"/>
          </a:p>
        </p:txBody>
      </p:sp>
      <p:sp>
        <p:nvSpPr>
          <p:cNvPr id="19" name="מלבן 18"/>
          <p:cNvSpPr/>
          <p:nvPr/>
        </p:nvSpPr>
        <p:spPr>
          <a:xfrm>
            <a:off x="2357423" y="3857628"/>
            <a:ext cx="1143008" cy="5715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800" b="1" dirty="0" smtClean="0"/>
              <a:t>45</a:t>
            </a:r>
            <a:endParaRPr lang="he-IL" sz="2800" b="1" dirty="0"/>
          </a:p>
        </p:txBody>
      </p:sp>
      <p:pic>
        <p:nvPicPr>
          <p:cNvPr id="20" name="Picture 6" descr="SO01769_"/>
          <p:cNvPicPr>
            <a:picLocks noChangeAspect="1" noChangeArrowheads="1"/>
          </p:cNvPicPr>
          <p:nvPr/>
        </p:nvPicPr>
        <p:blipFill>
          <a:blip r:embed="rId2">
            <a:lum bright="30000"/>
            <a:grayscl/>
            <a:biLevel thresh="50000"/>
          </a:blip>
          <a:srcRect l="22491" r="57030"/>
          <a:stretch>
            <a:fillRect/>
          </a:stretch>
        </p:blipFill>
        <p:spPr bwMode="auto">
          <a:xfrm>
            <a:off x="7000894" y="2928934"/>
            <a:ext cx="157878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8986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1928795" y="357168"/>
            <a:ext cx="6912768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err="1" smtClean="0"/>
              <a:t>اكمل</a:t>
            </a:r>
            <a:r>
              <a:rPr lang="ar-SA" sz="2800" dirty="0" smtClean="0"/>
              <a:t> المتواليات الحسابية,انتبه لعدد القفزات</a:t>
            </a:r>
            <a:endParaRPr lang="he-IL" sz="2800" dirty="0"/>
          </a:p>
        </p:txBody>
      </p:sp>
      <p:sp>
        <p:nvSpPr>
          <p:cNvPr id="7" name="אליפסה 6"/>
          <p:cNvSpPr/>
          <p:nvPr/>
        </p:nvSpPr>
        <p:spPr>
          <a:xfrm>
            <a:off x="1327774" y="1989430"/>
            <a:ext cx="1155996" cy="10075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23</a:t>
            </a:r>
            <a:endParaRPr lang="he-IL" sz="2600" b="1" dirty="0"/>
          </a:p>
        </p:txBody>
      </p:sp>
      <p:sp>
        <p:nvSpPr>
          <p:cNvPr id="8" name="אליפסה 7"/>
          <p:cNvSpPr/>
          <p:nvPr/>
        </p:nvSpPr>
        <p:spPr>
          <a:xfrm>
            <a:off x="1361175" y="3184102"/>
            <a:ext cx="1155996" cy="10075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51</a:t>
            </a:r>
            <a:endParaRPr lang="he-IL" sz="2600" b="1" dirty="0"/>
          </a:p>
        </p:txBody>
      </p:sp>
      <p:sp>
        <p:nvSpPr>
          <p:cNvPr id="9" name="אליפסה 8"/>
          <p:cNvSpPr/>
          <p:nvPr/>
        </p:nvSpPr>
        <p:spPr>
          <a:xfrm>
            <a:off x="1279587" y="4536886"/>
            <a:ext cx="1155996" cy="10075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30</a:t>
            </a:r>
            <a:endParaRPr lang="he-IL" sz="2600" b="1" dirty="0"/>
          </a:p>
        </p:txBody>
      </p:sp>
      <p:sp>
        <p:nvSpPr>
          <p:cNvPr id="10" name="אליפסה 9"/>
          <p:cNvSpPr/>
          <p:nvPr/>
        </p:nvSpPr>
        <p:spPr>
          <a:xfrm>
            <a:off x="1268243" y="5664922"/>
            <a:ext cx="1155996" cy="10075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 smtClean="0"/>
              <a:t>72</a:t>
            </a:r>
            <a:endParaRPr lang="he-IL" sz="2600" b="1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111" y="2051695"/>
            <a:ext cx="1728192" cy="1132409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35" y="1989432"/>
            <a:ext cx="1728192" cy="1132409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7616" y="1988842"/>
            <a:ext cx="1728192" cy="1132409"/>
          </a:xfrm>
          <a:prstGeom prst="rect">
            <a:avLst/>
          </a:prstGeom>
        </p:spPr>
      </p:pic>
      <p:pic>
        <p:nvPicPr>
          <p:cNvPr id="14" name="תמונה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808" y="1989432"/>
            <a:ext cx="1728192" cy="1132409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63" y="3337094"/>
            <a:ext cx="1728192" cy="1132409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185" y="3274831"/>
            <a:ext cx="1728192" cy="1132409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367" y="3274241"/>
            <a:ext cx="1728192" cy="1132409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559" y="3274831"/>
            <a:ext cx="1728192" cy="1132409"/>
          </a:xfrm>
          <a:prstGeom prst="rect">
            <a:avLst/>
          </a:prstGeom>
        </p:spPr>
      </p:pic>
      <p:pic>
        <p:nvPicPr>
          <p:cNvPr id="19" name="תמונה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57" y="4532356"/>
            <a:ext cx="1728192" cy="1132409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580" y="4470093"/>
            <a:ext cx="1728192" cy="1132409"/>
          </a:xfrm>
          <a:prstGeom prst="rect">
            <a:avLst/>
          </a:prstGeom>
        </p:spPr>
      </p:pic>
      <p:pic>
        <p:nvPicPr>
          <p:cNvPr id="21" name="תמונה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763" y="4469503"/>
            <a:ext cx="1728192" cy="1132409"/>
          </a:xfrm>
          <a:prstGeom prst="rect">
            <a:avLst/>
          </a:prstGeom>
        </p:spPr>
      </p:pic>
      <p:pic>
        <p:nvPicPr>
          <p:cNvPr id="22" name="תמונה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55" y="4470093"/>
            <a:ext cx="1728192" cy="1132409"/>
          </a:xfrm>
          <a:prstGeom prst="rect">
            <a:avLst/>
          </a:prstGeom>
        </p:spPr>
      </p:pic>
      <p:pic>
        <p:nvPicPr>
          <p:cNvPr id="23" name="תמונה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257" y="5717226"/>
            <a:ext cx="1728192" cy="1132409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580" y="5654963"/>
            <a:ext cx="1728192" cy="1132409"/>
          </a:xfrm>
          <a:prstGeom prst="rect">
            <a:avLst/>
          </a:prstGeom>
        </p:spPr>
      </p:pic>
      <p:pic>
        <p:nvPicPr>
          <p:cNvPr id="25" name="תמונה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763" y="5654373"/>
            <a:ext cx="1728192" cy="1132409"/>
          </a:xfrm>
          <a:prstGeom prst="rect">
            <a:avLst/>
          </a:prstGeom>
        </p:spPr>
      </p:pic>
      <p:pic>
        <p:nvPicPr>
          <p:cNvPr id="26" name="תמונה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55" y="5654963"/>
            <a:ext cx="1728192" cy="113240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071801" y="2214556"/>
            <a:ext cx="7858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</a:t>
            </a:r>
            <a:endParaRPr lang="he-IL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071801" y="3429002"/>
            <a:ext cx="7858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52</a:t>
            </a:r>
            <a:endParaRPr lang="he-IL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143241" y="5824857"/>
            <a:ext cx="7858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73</a:t>
            </a:r>
            <a:endParaRPr lang="he-IL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071801" y="4610411"/>
            <a:ext cx="7858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</a:t>
            </a:r>
            <a:endParaRPr lang="he-IL" sz="2400" b="1" dirty="0"/>
          </a:p>
        </p:txBody>
      </p:sp>
    </p:spTree>
    <p:extLst>
      <p:ext uri="{BB962C8B-B14F-4D97-AF65-F5344CB8AC3E}">
        <p14:creationId xmlns="" xmlns:p14="http://schemas.microsoft.com/office/powerpoint/2010/main" val="28436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d n' Even">
            <a:hlinkClick r:id="rId2" tgtFrame="_blank" tooltip="Odd n' Even"/>
          </p:cNvPr>
          <p:cNvPicPr/>
          <p:nvPr/>
        </p:nvPicPr>
        <p:blipFill>
          <a:blip r:embed="rId3"/>
          <a:srcRect l="7602" t="21750" r="6687" b="20000"/>
          <a:stretch>
            <a:fillRect/>
          </a:stretch>
        </p:blipFill>
        <p:spPr bwMode="auto">
          <a:xfrm>
            <a:off x="0" y="980728"/>
            <a:ext cx="9144000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3651" y="37557"/>
            <a:ext cx="6672263" cy="1087188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ورقة عمل </a:t>
            </a: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جماعي </a:t>
            </a: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(الأعداد الزوجية والفردية)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          </a:t>
            </a: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لون الأعداد الزوجية باللون الأزرق والأعداد الفردية باللون الاخضر.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אליפסה 3"/>
          <p:cNvSpPr/>
          <p:nvPr/>
        </p:nvSpPr>
        <p:spPr>
          <a:xfrm>
            <a:off x="7812360" y="126876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611560" y="3856186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2411760" y="193360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3996619" y="193360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5364088" y="126876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7073749" y="275084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2051720" y="443711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251520" y="142116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1691680" y="113115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1043608" y="246213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4354049" y="355932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3338268" y="5563543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/>
          <p:cNvSpPr/>
          <p:nvPr/>
        </p:nvSpPr>
        <p:spPr>
          <a:xfrm>
            <a:off x="4211960" y="458113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/>
          <p:cNvSpPr/>
          <p:nvPr/>
        </p:nvSpPr>
        <p:spPr>
          <a:xfrm>
            <a:off x="5580112" y="5563543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/>
          <p:cNvSpPr/>
          <p:nvPr/>
        </p:nvSpPr>
        <p:spPr>
          <a:xfrm>
            <a:off x="7685623" y="479715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/>
          <p:cNvSpPr/>
          <p:nvPr/>
        </p:nvSpPr>
        <p:spPr>
          <a:xfrm>
            <a:off x="7964760" y="142116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/>
          <p:cNvSpPr/>
          <p:nvPr/>
        </p:nvSpPr>
        <p:spPr>
          <a:xfrm>
            <a:off x="2195736" y="3199285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1661271" y="5733256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323528" y="5563543"/>
            <a:ext cx="36004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/>
          <p:cNvSpPr/>
          <p:nvPr/>
        </p:nvSpPr>
        <p:spPr>
          <a:xfrm>
            <a:off x="6300194" y="3966630"/>
            <a:ext cx="578529" cy="4991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/>
          <p:cNvSpPr/>
          <p:nvPr/>
        </p:nvSpPr>
        <p:spPr>
          <a:xfrm>
            <a:off x="7685625" y="6034026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5" name="אליפסה 24"/>
          <p:cNvSpPr/>
          <p:nvPr/>
        </p:nvSpPr>
        <p:spPr>
          <a:xfrm>
            <a:off x="7467133" y="4983542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43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6" name="אליפסה 25"/>
          <p:cNvSpPr/>
          <p:nvPr/>
        </p:nvSpPr>
        <p:spPr>
          <a:xfrm>
            <a:off x="7314733" y="2923991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37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7" name="אליפסה 26"/>
          <p:cNvSpPr/>
          <p:nvPr/>
        </p:nvSpPr>
        <p:spPr>
          <a:xfrm>
            <a:off x="3496384" y="5818003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99</a:t>
            </a:r>
            <a:endParaRPr lang="he-IL" dirty="0"/>
          </a:p>
        </p:txBody>
      </p:sp>
      <p:sp>
        <p:nvSpPr>
          <p:cNvPr id="28" name="אליפסה 27"/>
          <p:cNvSpPr/>
          <p:nvPr/>
        </p:nvSpPr>
        <p:spPr>
          <a:xfrm>
            <a:off x="4211625" y="4941170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32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9" name="אליפסה 28"/>
          <p:cNvSpPr/>
          <p:nvPr/>
        </p:nvSpPr>
        <p:spPr>
          <a:xfrm>
            <a:off x="5655336" y="5716358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91</a:t>
            </a:r>
            <a:endParaRPr lang="he-IL" dirty="0"/>
          </a:p>
        </p:txBody>
      </p:sp>
      <p:sp>
        <p:nvSpPr>
          <p:cNvPr id="30" name="אליפסה 29"/>
          <p:cNvSpPr/>
          <p:nvPr/>
        </p:nvSpPr>
        <p:spPr>
          <a:xfrm>
            <a:off x="3968989" y="2285994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46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1" name="אליפסה 30"/>
          <p:cNvSpPr/>
          <p:nvPr/>
        </p:nvSpPr>
        <p:spPr>
          <a:xfrm>
            <a:off x="4286249" y="3786192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24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2" name="אליפסה 31"/>
          <p:cNvSpPr/>
          <p:nvPr/>
        </p:nvSpPr>
        <p:spPr>
          <a:xfrm>
            <a:off x="2021312" y="4521859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54</a:t>
            </a:r>
            <a:endParaRPr lang="he-IL" dirty="0"/>
          </a:p>
        </p:txBody>
      </p:sp>
      <p:sp>
        <p:nvSpPr>
          <p:cNvPr id="33" name="אליפסה 32"/>
          <p:cNvSpPr/>
          <p:nvPr/>
        </p:nvSpPr>
        <p:spPr>
          <a:xfrm>
            <a:off x="7976869" y="1781202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36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4" name="אליפסה 33"/>
          <p:cNvSpPr/>
          <p:nvPr/>
        </p:nvSpPr>
        <p:spPr>
          <a:xfrm>
            <a:off x="5871360" y="1357300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17</a:t>
            </a:r>
            <a:endParaRPr lang="he-IL" dirty="0"/>
          </a:p>
        </p:txBody>
      </p:sp>
      <p:sp>
        <p:nvSpPr>
          <p:cNvPr id="35" name="אליפסה 34"/>
          <p:cNvSpPr/>
          <p:nvPr/>
        </p:nvSpPr>
        <p:spPr>
          <a:xfrm>
            <a:off x="1467777" y="5923583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34</a:t>
            </a:r>
            <a:endParaRPr lang="he-IL" dirty="0"/>
          </a:p>
        </p:txBody>
      </p:sp>
      <p:sp>
        <p:nvSpPr>
          <p:cNvPr id="36" name="אליפסה 35"/>
          <p:cNvSpPr/>
          <p:nvPr/>
        </p:nvSpPr>
        <p:spPr>
          <a:xfrm>
            <a:off x="1403649" y="1268762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11</a:t>
            </a:r>
            <a:endParaRPr lang="he-IL" dirty="0"/>
          </a:p>
        </p:txBody>
      </p:sp>
      <p:sp>
        <p:nvSpPr>
          <p:cNvPr id="37" name="אליפסה 36"/>
          <p:cNvSpPr/>
          <p:nvPr/>
        </p:nvSpPr>
        <p:spPr>
          <a:xfrm>
            <a:off x="1043609" y="2583016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44</a:t>
            </a:r>
            <a:endParaRPr lang="he-IL" dirty="0"/>
          </a:p>
        </p:txBody>
      </p:sp>
      <p:sp>
        <p:nvSpPr>
          <p:cNvPr id="38" name="אליפסה 37"/>
          <p:cNvSpPr/>
          <p:nvPr/>
        </p:nvSpPr>
        <p:spPr>
          <a:xfrm>
            <a:off x="2261313" y="1933602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90</a:t>
            </a:r>
            <a:endParaRPr lang="he-IL" dirty="0"/>
          </a:p>
        </p:txBody>
      </p:sp>
      <p:sp>
        <p:nvSpPr>
          <p:cNvPr id="39" name="אליפסה 38"/>
          <p:cNvSpPr/>
          <p:nvPr/>
        </p:nvSpPr>
        <p:spPr>
          <a:xfrm>
            <a:off x="223889" y="1868870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60</a:t>
            </a:r>
            <a:endParaRPr lang="he-IL" dirty="0"/>
          </a:p>
        </p:txBody>
      </p:sp>
      <p:sp>
        <p:nvSpPr>
          <p:cNvPr id="40" name="אליפסה 39"/>
          <p:cNvSpPr/>
          <p:nvPr/>
        </p:nvSpPr>
        <p:spPr>
          <a:xfrm>
            <a:off x="542768" y="4179455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31</a:t>
            </a:r>
            <a:endParaRPr lang="he-IL" dirty="0"/>
          </a:p>
        </p:txBody>
      </p:sp>
      <p:sp>
        <p:nvSpPr>
          <p:cNvPr id="41" name="אליפסה 40"/>
          <p:cNvSpPr/>
          <p:nvPr/>
        </p:nvSpPr>
        <p:spPr>
          <a:xfrm>
            <a:off x="2375817" y="3301667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53</a:t>
            </a:r>
            <a:endParaRPr lang="he-IL" dirty="0"/>
          </a:p>
        </p:txBody>
      </p:sp>
      <p:sp>
        <p:nvSpPr>
          <p:cNvPr id="42" name="אליפסה 41"/>
          <p:cNvSpPr/>
          <p:nvPr/>
        </p:nvSpPr>
        <p:spPr>
          <a:xfrm>
            <a:off x="6048601" y="3976669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88</a:t>
            </a:r>
            <a:endParaRPr lang="he-IL" dirty="0"/>
          </a:p>
        </p:txBody>
      </p:sp>
      <p:sp>
        <p:nvSpPr>
          <p:cNvPr id="43" name="אליפסה 42"/>
          <p:cNvSpPr/>
          <p:nvPr/>
        </p:nvSpPr>
        <p:spPr>
          <a:xfrm>
            <a:off x="113933" y="5648288"/>
            <a:ext cx="857667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88</a:t>
            </a:r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36173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108012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بطاقة عمل </a:t>
            </a:r>
            <a:br>
              <a:rPr lang="ar-SA" sz="2800" dirty="0" smtClean="0"/>
            </a:br>
            <a:r>
              <a:rPr lang="ar-SA" sz="2800" dirty="0" smtClean="0"/>
              <a:t>اكتب بجانب كل عدد زوجي ام فردي , استعن بالرسم </a:t>
            </a:r>
            <a:endParaRPr lang="he-IL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344816" cy="5184576"/>
          </a:xfrm>
        </p:spPr>
        <p:txBody>
          <a:bodyPr>
            <a:normAutofit/>
          </a:bodyPr>
          <a:lstStyle/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7 --------------                                       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3 --------------                                       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9 -------------                                         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2 -------------                                          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0 -------------                                         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6 -------------  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1 -------------</a:t>
            </a:r>
          </a:p>
          <a:p>
            <a:pPr algn="r"/>
            <a:endParaRPr lang="he-I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1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000100" y="955078"/>
            <a:ext cx="7747795" cy="56886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ar-SA" b="1" u="sng" dirty="0" smtClean="0">
                <a:latin typeface="Traditional Arabic" pitchFamily="18" charset="-78"/>
                <a:cs typeface="Traditional Arabic" pitchFamily="18" charset="-78"/>
              </a:rPr>
              <a:t>تمييز </a:t>
            </a:r>
            <a:r>
              <a:rPr lang="ar-SA" b="1" u="sng" dirty="0" err="1" smtClean="0">
                <a:latin typeface="Traditional Arabic" pitchFamily="18" charset="-78"/>
                <a:cs typeface="Traditional Arabic" pitchFamily="18" charset="-78"/>
              </a:rPr>
              <a:t>الاعداد</a:t>
            </a:r>
            <a:r>
              <a:rPr lang="ar-SA" b="1" u="sng" dirty="0" smtClean="0">
                <a:latin typeface="Traditional Arabic" pitchFamily="18" charset="-78"/>
                <a:cs typeface="Traditional Arabic" pitchFamily="18" charset="-78"/>
              </a:rPr>
              <a:t> الفردية والزوجية: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لتمييز نوع العدد زوجي\ فردي عليك تحديد منزلة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في العدد,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فاذا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 كانت منزلة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(0,2,4,6,8)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اذاً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العدد زوجي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اذا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كانت منزلة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(1,3,5,7,9) </a:t>
            </a:r>
            <a:r>
              <a:rPr lang="ar-SA" b="1" dirty="0" err="1" smtClean="0">
                <a:latin typeface="Traditional Arabic" pitchFamily="18" charset="-78"/>
                <a:cs typeface="Traditional Arabic" pitchFamily="18" charset="-78"/>
              </a:rPr>
              <a:t>اذا</a:t>
            </a:r>
            <a:r>
              <a:rPr lang="ar-SA" b="1" dirty="0" smtClean="0">
                <a:latin typeface="Traditional Arabic" pitchFamily="18" charset="-78"/>
                <a:cs typeface="Traditional Arabic" pitchFamily="18" charset="-78"/>
              </a:rPr>
              <a:t> العدد فردي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446843" y="1119830"/>
            <a:ext cx="2911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/>
              <a:t>اكتب فردي او زوجي : </a:t>
            </a:r>
            <a:endParaRPr lang="he-IL" sz="2800" b="1" dirty="0"/>
          </a:p>
        </p:txBody>
      </p:sp>
      <p:sp>
        <p:nvSpPr>
          <p:cNvPr id="5" name="מלבן 4"/>
          <p:cNvSpPr/>
          <p:nvPr/>
        </p:nvSpPr>
        <p:spPr>
          <a:xfrm>
            <a:off x="6084170" y="1740180"/>
            <a:ext cx="19692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/>
              <a:t>23  ___</a:t>
            </a:r>
          </a:p>
          <a:p>
            <a:r>
              <a:rPr lang="ar-SA" sz="2800" b="1" dirty="0" smtClean="0"/>
              <a:t>35___</a:t>
            </a:r>
          </a:p>
          <a:p>
            <a:r>
              <a:rPr lang="ar-SA" sz="2800" b="1" dirty="0" smtClean="0"/>
              <a:t>70___</a:t>
            </a:r>
          </a:p>
          <a:p>
            <a:r>
              <a:rPr lang="ar-SA" sz="2800" b="1" dirty="0" smtClean="0"/>
              <a:t>57___</a:t>
            </a:r>
          </a:p>
          <a:p>
            <a:r>
              <a:rPr lang="ar-SA" sz="2800" b="1" dirty="0" smtClean="0"/>
              <a:t>12___</a:t>
            </a:r>
          </a:p>
          <a:p>
            <a:r>
              <a:rPr lang="ar-SA" sz="2800" b="1" dirty="0" smtClean="0"/>
              <a:t>67___</a:t>
            </a:r>
          </a:p>
          <a:p>
            <a:r>
              <a:rPr lang="ar-SA" sz="2800" b="1" dirty="0" smtClean="0"/>
              <a:t>64___</a:t>
            </a:r>
          </a:p>
          <a:p>
            <a:r>
              <a:rPr lang="ar-SA" sz="2800" b="1" dirty="0" smtClean="0"/>
              <a:t>78___</a:t>
            </a:r>
          </a:p>
          <a:p>
            <a:r>
              <a:rPr lang="ar-SA" sz="2800" b="1" dirty="0" smtClean="0"/>
              <a:t>53___</a:t>
            </a:r>
          </a:p>
          <a:p>
            <a:r>
              <a:rPr lang="ar-SA" sz="2800" b="1" dirty="0" smtClean="0"/>
              <a:t>65___</a:t>
            </a:r>
          </a:p>
          <a:p>
            <a:r>
              <a:rPr lang="ar-SA" sz="2800" b="1" dirty="0" smtClean="0"/>
              <a:t>90___</a:t>
            </a:r>
            <a:endParaRPr lang="ar-SA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9" y="2530518"/>
            <a:ext cx="4643471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ar-SA" sz="2400" b="1" u="sng" dirty="0" smtClean="0">
                <a:latin typeface="Traditional Arabic" pitchFamily="18" charset="-78"/>
                <a:cs typeface="Traditional Arabic" pitchFamily="18" charset="-78"/>
              </a:rPr>
              <a:t>القاعدة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لتمييز نوع العدد زوجي\ فردي عليك تحديد منزلة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في العدد,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فاذا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 كانت منزلة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(0,2,4,6,8)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اذاً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العدد زوجي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اذا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كانت منزلة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(1,3,5,7,9)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اذا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العدد فردي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مثال: 3</a:t>
            </a:r>
            <a:r>
              <a:rPr lang="ar-SA" sz="2400" b="1" u="sng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           منزلة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الاحاد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1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اذا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العدد 31 هو عدد فردي</a:t>
            </a:r>
            <a:endParaRPr lang="he-IL" sz="2400" dirty="0"/>
          </a:p>
        </p:txBody>
      </p:sp>
      <p:cxnSp>
        <p:nvCxnSpPr>
          <p:cNvPr id="8" name="מחבר חץ ישר 7"/>
          <p:cNvCxnSpPr/>
          <p:nvPr/>
        </p:nvCxnSpPr>
        <p:spPr>
          <a:xfrm rot="10800000">
            <a:off x="3786181" y="4856172"/>
            <a:ext cx="785819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57622" y="285728"/>
            <a:ext cx="292895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الأعداد الفردية </a:t>
            </a:r>
            <a:r>
              <a:rPr lang="ar-SA" sz="2000" b="1" dirty="0" err="1" smtClean="0"/>
              <a:t>والاعداد</a:t>
            </a:r>
            <a:r>
              <a:rPr lang="ar-SA" sz="2000" b="1" dirty="0" smtClean="0"/>
              <a:t> الزوجية </a:t>
            </a:r>
            <a:endParaRPr lang="he-IL" sz="2000" b="1" dirty="0"/>
          </a:p>
        </p:txBody>
      </p:sp>
    </p:spTree>
    <p:extLst>
      <p:ext uri="{BB962C8B-B14F-4D97-AF65-F5344CB8AC3E}">
        <p14:creationId xmlns="" xmlns:p14="http://schemas.microsoft.com/office/powerpoint/2010/main" val="36174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1080120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بطاقة عمل </a:t>
            </a:r>
            <a:br>
              <a:rPr lang="ar-SA" sz="2800" dirty="0" smtClean="0"/>
            </a:br>
            <a:r>
              <a:rPr lang="ar-SA" sz="2800" dirty="0" smtClean="0"/>
              <a:t>اكتب بجانب كل عدد زوجي ام فردي </a:t>
            </a:r>
            <a:endParaRPr lang="he-IL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344816" cy="5184576"/>
          </a:xfrm>
        </p:spPr>
        <p:txBody>
          <a:bodyPr>
            <a:normAutofit/>
          </a:bodyPr>
          <a:lstStyle/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7 1 --------------                                         12 -----------------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3 4 --------------                                         19 -----------------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9 2 -------------                                          30 ------------------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2 3 -------------                                          50 ------------------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0 2 -------------                                         27 -------------------</a:t>
            </a:r>
          </a:p>
          <a:p>
            <a:pPr algn="r"/>
            <a:endParaRPr lang="ar-SA" sz="2000" dirty="0">
              <a:solidFill>
                <a:schemeClr val="tx1"/>
              </a:solidFill>
            </a:endParaRPr>
          </a:p>
          <a:p>
            <a:pPr algn="r"/>
            <a:r>
              <a:rPr lang="ar-SA" sz="2000" dirty="0" smtClean="0">
                <a:solidFill>
                  <a:schemeClr val="tx1"/>
                </a:solidFill>
              </a:rPr>
              <a:t>6 1 -------------                                         11 --------------------</a:t>
            </a: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he-I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153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857752" y="260649"/>
            <a:ext cx="3886248" cy="1080120"/>
          </a:xfrm>
        </p:spPr>
        <p:txBody>
          <a:bodyPr>
            <a:noAutofit/>
          </a:bodyPr>
          <a:lstStyle/>
          <a:p>
            <a:r>
              <a:rPr lang="ar-SA" sz="2400" dirty="0" smtClean="0"/>
              <a:t>بطاقة عمل </a:t>
            </a:r>
            <a:br>
              <a:rPr lang="ar-SA" sz="2400" dirty="0" smtClean="0"/>
            </a:br>
            <a:r>
              <a:rPr lang="ar-SA" sz="2400" dirty="0" smtClean="0"/>
              <a:t>اكتب بجانب كل عدد زوجي ام فردي </a:t>
            </a:r>
            <a:endParaRPr lang="he-IL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28178" y="1340768"/>
            <a:ext cx="3387226" cy="5184576"/>
          </a:xfrm>
        </p:spPr>
        <p:txBody>
          <a:bodyPr>
            <a:normAutofit/>
          </a:bodyPr>
          <a:lstStyle/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7</a:t>
            </a:r>
            <a:r>
              <a:rPr lang="ar-SA" sz="2400" dirty="0" smtClean="0">
                <a:solidFill>
                  <a:schemeClr val="tx1"/>
                </a:solidFill>
              </a:rPr>
              <a:t> 1 --------------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3</a:t>
            </a:r>
            <a:r>
              <a:rPr lang="ar-SA" sz="2400" dirty="0" smtClean="0">
                <a:solidFill>
                  <a:schemeClr val="tx1"/>
                </a:solidFill>
              </a:rPr>
              <a:t> 4 --------------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9</a:t>
            </a:r>
            <a:r>
              <a:rPr lang="ar-SA" sz="2400" dirty="0" smtClean="0">
                <a:solidFill>
                  <a:schemeClr val="tx1"/>
                </a:solidFill>
              </a:rPr>
              <a:t> 2 -------------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2</a:t>
            </a:r>
            <a:r>
              <a:rPr lang="ar-SA" sz="2400" dirty="0" smtClean="0">
                <a:solidFill>
                  <a:schemeClr val="tx1"/>
                </a:solidFill>
              </a:rPr>
              <a:t> 3 -------------                                          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0</a:t>
            </a:r>
            <a:r>
              <a:rPr lang="ar-SA" sz="2400" dirty="0" smtClean="0">
                <a:solidFill>
                  <a:schemeClr val="tx1"/>
                </a:solidFill>
              </a:rPr>
              <a:t> 2 -------------</a:t>
            </a:r>
          </a:p>
          <a:p>
            <a:pPr algn="r"/>
            <a:endParaRPr lang="ar-SA" sz="2400" dirty="0">
              <a:solidFill>
                <a:schemeClr val="tx1"/>
              </a:solidFill>
            </a:endParaRPr>
          </a:p>
          <a:p>
            <a:pPr algn="r"/>
            <a:r>
              <a:rPr lang="ar-SA" sz="2400" u="sng" dirty="0" smtClean="0">
                <a:solidFill>
                  <a:schemeClr val="tx1"/>
                </a:solidFill>
              </a:rPr>
              <a:t>6</a:t>
            </a:r>
            <a:r>
              <a:rPr lang="ar-SA" sz="2400" dirty="0" smtClean="0">
                <a:solidFill>
                  <a:schemeClr val="tx1"/>
                </a:solidFill>
              </a:rPr>
              <a:t> 1 -------------                                         </a:t>
            </a:r>
          </a:p>
          <a:p>
            <a:pPr algn="r"/>
            <a:endParaRPr lang="ar-SA" sz="2000" dirty="0" smtClean="0">
              <a:solidFill>
                <a:schemeClr val="tx1"/>
              </a:solidFill>
            </a:endParaRPr>
          </a:p>
          <a:p>
            <a:pPr algn="r"/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357158" y="142852"/>
            <a:ext cx="3886248" cy="108012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بطاقة عمل </a:t>
            </a:r>
            <a:b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اكتب بجانب كل عدد زوجي ام فردي 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428596" y="1493168"/>
            <a:ext cx="3387226" cy="518457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1 --------------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4 --------------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2 -------------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3 -------------                                         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2 -------------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2400" b="0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ar-SA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1 -------------                                        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SA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153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286116" y="928670"/>
            <a:ext cx="53360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 </a:t>
            </a:r>
            <a:endParaRPr lang="en-US" dirty="0"/>
          </a:p>
          <a:p>
            <a:pPr lvl="0"/>
            <a:r>
              <a:rPr lang="ar-SA" sz="2400" dirty="0" smtClean="0"/>
              <a:t>1- أكتب </a:t>
            </a:r>
            <a:r>
              <a:rPr lang="ar-SA" sz="2400" dirty="0"/>
              <a:t>5 أعداد زوجية اكبر من 40 __,__,__,__,__.</a:t>
            </a:r>
            <a:endParaRPr lang="en-US" sz="2400" dirty="0"/>
          </a:p>
          <a:p>
            <a:r>
              <a:rPr lang="ar-SA" sz="2400" dirty="0"/>
              <a:t> </a:t>
            </a:r>
            <a:endParaRPr lang="en-US" sz="2400" dirty="0"/>
          </a:p>
          <a:p>
            <a:pPr lvl="0"/>
            <a:r>
              <a:rPr lang="ar-SA" sz="2400" dirty="0" smtClean="0"/>
              <a:t>2- أكتب </a:t>
            </a:r>
            <a:r>
              <a:rPr lang="ar-SA" sz="2400" dirty="0"/>
              <a:t>5 أعداد فردية أصغر من 30__,__,__,__,__.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 lvl="0"/>
            <a:r>
              <a:rPr lang="ar-SA" sz="2400" dirty="0" smtClean="0"/>
              <a:t>3- ما </a:t>
            </a:r>
            <a:r>
              <a:rPr lang="ar-SA" sz="2400" dirty="0"/>
              <a:t>هي الأعداد الزوجية التي بين 45 و 53 ؟ ___,___,___,___.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 lvl="0"/>
            <a:r>
              <a:rPr lang="ar-SA" sz="2400" dirty="0" smtClean="0"/>
              <a:t>4- ما هي </a:t>
            </a:r>
            <a:r>
              <a:rPr lang="ar-SA" sz="2400" dirty="0"/>
              <a:t>الأعداد الفردية التي بين 89 و 100 ؟ ___,___,___,___,___.</a:t>
            </a: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4744" y="285728"/>
            <a:ext cx="285752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err="1" smtClean="0"/>
              <a:t>الاعداد</a:t>
            </a:r>
            <a:r>
              <a:rPr lang="ar-SA" sz="2000" b="1" dirty="0" smtClean="0"/>
              <a:t> الفردية والزوجية </a:t>
            </a:r>
            <a:endParaRPr lang="he-IL" sz="2000" b="1" dirty="0"/>
          </a:p>
        </p:txBody>
      </p:sp>
      <p:sp>
        <p:nvSpPr>
          <p:cNvPr id="1028" name="AutoShape 4" descr="Thinking Child Clipart Transparent Png - Thinking Clipart, Png Download ,  Transparent Png Image - PNGitem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0" name="AutoShape 6" descr="Thinking Child Clipart Transparent Png - Thinking Clipart, Png Download ,  Transparent Png Image - PNGitem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2" name="AutoShape 8" descr="Thinking Child Clipart Transparent Png - Thinking Clipart, Png Download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4" name="AutoShape 10" descr="Thinking PNG, Thinking Clipart, Transparent Thinking PNG download Thinking  PNG Image Free Download , Page 3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6" name="AutoShape 12" descr="Thinking PNG, Thinking Clipart, Transparent Thinking PNG download Thinking  PNG Image Free Download , Page 3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8" name="AutoShape 14" descr="Thinking PNG, Thinking Clipart, Transparent Thinking PNG download Thinking  PNG Image Free Download , Page 3"/>
          <p:cNvSpPr>
            <a:spLocks noChangeAspect="1" noChangeArrowheads="1"/>
          </p:cNvSpPr>
          <p:nvPr/>
        </p:nvSpPr>
        <p:spPr bwMode="auto">
          <a:xfrm>
            <a:off x="8923339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116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5143706" y="1988840"/>
            <a:ext cx="3558412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------- 34------</a:t>
            </a:r>
          </a:p>
          <a:p>
            <a:pPr lv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-------17-------</a:t>
            </a:r>
          </a:p>
          <a:p>
            <a:pPr lv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------- 43------</a:t>
            </a:r>
          </a:p>
          <a:p>
            <a:pPr lv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------11-------</a:t>
            </a:r>
          </a:p>
          <a:p>
            <a:pPr lvl="1">
              <a:lnSpc>
                <a:spcPct val="150000"/>
              </a:lnSpc>
            </a:pPr>
            <a:r>
              <a:rPr lang="ar-SA" sz="2800" b="1" dirty="0" smtClean="0">
                <a:solidFill>
                  <a:schemeClr val="tx1"/>
                </a:solidFill>
              </a:rPr>
              <a:t>------ 22-----</a:t>
            </a: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1086238"/>
            <a:ext cx="33123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اكتب العدد السابق والتالي (قبل \ بعد) </a:t>
            </a:r>
            <a:endParaRPr lang="he-IL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23624" y="7598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بطاقة عمل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-252536" y="260648"/>
            <a:ext cx="46085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العدد السابق هو العدد الذي يأتي قبل ب 1</a:t>
            </a:r>
          </a:p>
          <a:p>
            <a:endParaRPr lang="ar-SA" sz="2400" dirty="0" smtClean="0"/>
          </a:p>
          <a:p>
            <a:r>
              <a:rPr lang="ar-SA" sz="2400" dirty="0" smtClean="0"/>
              <a:t>العدد التالي هو العدد الذي يأتي بعد ب 1</a:t>
            </a:r>
          </a:p>
          <a:p>
            <a:endParaRPr lang="ar-SA" sz="2400" dirty="0" smtClean="0"/>
          </a:p>
        </p:txBody>
      </p:sp>
      <p:sp>
        <p:nvSpPr>
          <p:cNvPr id="6" name="מלבן מעוגל 5"/>
          <p:cNvSpPr/>
          <p:nvPr/>
        </p:nvSpPr>
        <p:spPr>
          <a:xfrm>
            <a:off x="971602" y="2060848"/>
            <a:ext cx="3558412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------ 25-----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------ 26------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------ 18-----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----- 12-------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----- 33-----</a:t>
            </a:r>
            <a:endParaRPr lang="he-I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79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28596" y="1331931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31</a:t>
            </a: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 smtClean="0"/>
              <a:t>13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en-US" dirty="0" smtClean="0"/>
              <a:t>41</a:t>
            </a: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 smtClean="0"/>
              <a:t>55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ar-SA" dirty="0" smtClean="0"/>
              <a:t>23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en-US" dirty="0" smtClean="0"/>
              <a:t>95</a:t>
            </a:r>
            <a:endParaRPr lang="he-IL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819680" y="1331931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ar-SA" dirty="0" smtClean="0"/>
              <a:t>78</a:t>
            </a:r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en-US" dirty="0" smtClean="0"/>
              <a:t>100</a:t>
            </a: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en-US" dirty="0" smtClean="0"/>
              <a:t>14</a:t>
            </a:r>
            <a:endParaRPr lang="en-US" dirty="0"/>
          </a:p>
          <a:p>
            <a:pPr marL="0" indent="0" algn="ctr">
              <a:buNone/>
            </a:pPr>
            <a:r>
              <a:rPr lang="ar-SA" dirty="0" smtClean="0"/>
              <a:t> </a:t>
            </a:r>
          </a:p>
          <a:p>
            <a:pPr marL="0" indent="0" algn="ctr">
              <a:buNone/>
            </a:pPr>
            <a:r>
              <a:rPr lang="en-US" dirty="0" smtClean="0"/>
              <a:t>55</a:t>
            </a:r>
            <a:endParaRPr lang="ar-SA" dirty="0" smtClean="0"/>
          </a:p>
          <a:p>
            <a:pPr marL="0" indent="0" algn="ctr">
              <a:buNone/>
            </a:pPr>
            <a:endParaRPr lang="ar-SA" dirty="0"/>
          </a:p>
          <a:p>
            <a:pPr marL="0" indent="0" algn="ctr">
              <a:buNone/>
            </a:pPr>
            <a:r>
              <a:rPr lang="en-US" dirty="0" smtClean="0"/>
              <a:t>86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22</a:t>
            </a:r>
            <a:endParaRPr lang="ar-SA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71600" y="260648"/>
            <a:ext cx="288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538443"/>
            <a:ext cx="5400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ضع </a:t>
            </a:r>
            <a:r>
              <a:rPr lang="ar-SA" sz="2800" b="1" dirty="0" err="1" smtClean="0"/>
              <a:t>اشارة</a:t>
            </a:r>
            <a:r>
              <a:rPr lang="ar-SA" sz="2800" b="1" dirty="0" smtClean="0"/>
              <a:t> </a:t>
            </a:r>
            <a:r>
              <a:rPr lang="en-US" sz="2800" b="1" dirty="0" smtClean="0"/>
              <a:t>&lt;  &gt;  =</a:t>
            </a:r>
            <a:r>
              <a:rPr lang="ar-SA" sz="2800" b="1" dirty="0" smtClean="0"/>
              <a:t> </a:t>
            </a:r>
            <a:endParaRPr lang="he-IL" sz="2800" b="1" dirty="0"/>
          </a:p>
        </p:txBody>
      </p:sp>
      <p:cxnSp>
        <p:nvCxnSpPr>
          <p:cNvPr id="8" name="מחבר ישר 7"/>
          <p:cNvCxnSpPr/>
          <p:nvPr/>
        </p:nvCxnSpPr>
        <p:spPr>
          <a:xfrm rot="10800000">
            <a:off x="4286249" y="1570026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>
            <a:off x="4286249" y="2355843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rot="10800000">
            <a:off x="4357685" y="3213099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 rot="10800000">
            <a:off x="4357688" y="3927477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 rot="10800000">
            <a:off x="4357688" y="4784733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 rot="10800000">
            <a:off x="4357688" y="5499114"/>
            <a:ext cx="1357323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אליפסה 12"/>
          <p:cNvSpPr/>
          <p:nvPr/>
        </p:nvSpPr>
        <p:spPr>
          <a:xfrm>
            <a:off x="4071933" y="71438"/>
            <a:ext cx="1643075" cy="6429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بطاقة عمل 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xmlns="" val="37221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200" b="1" dirty="0" smtClean="0"/>
              <a:t>قارن بين </a:t>
            </a:r>
            <a:r>
              <a:rPr lang="ar-SA" sz="2200" b="1" dirty="0" err="1" smtClean="0"/>
              <a:t>الاعداد</a:t>
            </a:r>
            <a:r>
              <a:rPr lang="ar-SA" sz="2200" b="1" dirty="0" smtClean="0"/>
              <a:t>  مستعملا اشارات المقارنة </a:t>
            </a:r>
            <a:r>
              <a:rPr lang="en-US" sz="2200" b="1" dirty="0" smtClean="0"/>
              <a:t>&lt; &gt; </a:t>
            </a:r>
            <a:r>
              <a:rPr lang="en-US" sz="2400" b="1" dirty="0" smtClean="0"/>
              <a:t>=</a:t>
            </a:r>
            <a:endParaRPr lang="he-IL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64" y="1556794"/>
            <a:ext cx="4211397" cy="4525963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38 -------- 15 </a:t>
            </a:r>
          </a:p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10 -------  40</a:t>
            </a:r>
          </a:p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39   ---------  93 </a:t>
            </a:r>
          </a:p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83-------  17 </a:t>
            </a:r>
          </a:p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23   ---------   23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11960" y="1600202"/>
            <a:ext cx="447484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78</a:t>
            </a:r>
            <a:r>
              <a:rPr lang="en-US" dirty="0" smtClean="0"/>
              <a:t>   -----   </a:t>
            </a:r>
            <a:r>
              <a:rPr lang="en-US" sz="2400" dirty="0" smtClean="0"/>
              <a:t>87 </a:t>
            </a:r>
          </a:p>
          <a:p>
            <a:pPr marL="0" indent="0">
              <a:buNone/>
            </a:pPr>
            <a:endParaRPr lang="ar-SA" sz="2400" dirty="0"/>
          </a:p>
          <a:p>
            <a:r>
              <a:rPr lang="ar-SA" sz="2400" dirty="0" smtClean="0"/>
              <a:t>22  ------  62 </a:t>
            </a:r>
          </a:p>
          <a:p>
            <a:endParaRPr lang="ar-SA" sz="2400" dirty="0"/>
          </a:p>
          <a:p>
            <a:r>
              <a:rPr lang="ar-SA" sz="2400" dirty="0" smtClean="0"/>
              <a:t>18 ------  38 </a:t>
            </a:r>
          </a:p>
          <a:p>
            <a:endParaRPr lang="ar-SA" sz="2400" dirty="0"/>
          </a:p>
          <a:p>
            <a:r>
              <a:rPr lang="ar-SA" sz="2400" dirty="0" smtClean="0"/>
              <a:t>98------  12 </a:t>
            </a:r>
          </a:p>
          <a:p>
            <a:endParaRPr lang="ar-SA" sz="2400" dirty="0"/>
          </a:p>
          <a:p>
            <a:r>
              <a:rPr lang="ar-SA" sz="2400" dirty="0" smtClean="0"/>
              <a:t>20 ------  20 </a:t>
            </a:r>
          </a:p>
          <a:p>
            <a:endParaRPr lang="ar-SA" sz="2400" dirty="0"/>
          </a:p>
          <a:p>
            <a:r>
              <a:rPr lang="ar-SA" sz="2400" dirty="0" smtClean="0"/>
              <a:t>63--------  27 </a:t>
            </a:r>
            <a:endParaRPr lang="en-US" sz="2400" dirty="0" smtClean="0"/>
          </a:p>
        </p:txBody>
      </p:sp>
      <p:cxnSp>
        <p:nvCxnSpPr>
          <p:cNvPr id="6" name="מחבר ישר 5"/>
          <p:cNvCxnSpPr/>
          <p:nvPr/>
        </p:nvCxnSpPr>
        <p:spPr>
          <a:xfrm>
            <a:off x="4283968" y="126876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59058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142854"/>
            <a:ext cx="34290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4800" b="1" dirty="0" smtClean="0">
                <a:latin typeface="Arabic Typesetting" pitchFamily="66" charset="-78"/>
                <a:cs typeface="Arabic Typesetting" pitchFamily="66" charset="-78"/>
              </a:rPr>
              <a:t>بطاقة عمل </a:t>
            </a:r>
            <a:endParaRPr lang="ar-JO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3" y="1643050"/>
            <a:ext cx="3643339" cy="55399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18_____12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94_____45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72_____40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40_____41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24_____24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23</a:t>
            </a:r>
            <a:r>
              <a:rPr lang="ar-JO" sz="3200" b="1" dirty="0" smtClean="0"/>
              <a:t> &lt;______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53 </a:t>
            </a:r>
            <a:r>
              <a:rPr lang="ar-JO" sz="3200" b="1" dirty="0" smtClean="0"/>
              <a:t>&gt;</a:t>
            </a:r>
            <a:r>
              <a:rPr lang="en-US" sz="3200" b="1" dirty="0" smtClean="0"/>
              <a:t>______</a:t>
            </a:r>
            <a:r>
              <a:rPr lang="en-US" sz="3200" dirty="0" smtClean="0"/>
              <a:t> </a:t>
            </a:r>
          </a:p>
          <a:p>
            <a:endParaRPr lang="en-US" dirty="0" smtClean="0"/>
          </a:p>
        </p:txBody>
      </p:sp>
      <p:sp>
        <p:nvSpPr>
          <p:cNvPr id="6" name="Cloud 5"/>
          <p:cNvSpPr/>
          <p:nvPr/>
        </p:nvSpPr>
        <p:spPr>
          <a:xfrm>
            <a:off x="3143242" y="785794"/>
            <a:ext cx="5786479" cy="857256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 smtClean="0"/>
              <a:t>ضع إشارة   &gt;    ,   &lt;      أو =    </a:t>
            </a:r>
            <a:endParaRPr lang="ar-JO" sz="2400" b="1" dirty="0"/>
          </a:p>
        </p:txBody>
      </p:sp>
    </p:spTree>
    <p:extLst>
      <p:ext uri="{BB962C8B-B14F-4D97-AF65-F5344CB8AC3E}">
        <p14:creationId xmlns="" xmlns:p14="http://schemas.microsoft.com/office/powerpoint/2010/main" val="235003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142854"/>
            <a:ext cx="342902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4800" b="1" dirty="0" smtClean="0">
                <a:latin typeface="Arabic Typesetting" pitchFamily="66" charset="-78"/>
                <a:cs typeface="Arabic Typesetting" pitchFamily="66" charset="-78"/>
              </a:rPr>
              <a:t>بطاقة عمل </a:t>
            </a:r>
            <a:endParaRPr lang="ar-JO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5" y="428604"/>
            <a:ext cx="4286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dirty="0" smtClean="0"/>
              <a:t>1</a:t>
            </a:r>
            <a:endParaRPr lang="ar-JO" dirty="0"/>
          </a:p>
        </p:txBody>
      </p:sp>
      <p:sp>
        <p:nvSpPr>
          <p:cNvPr id="9" name="TextBox 8"/>
          <p:cNvSpPr txBox="1"/>
          <p:nvPr/>
        </p:nvSpPr>
        <p:spPr>
          <a:xfrm>
            <a:off x="3500429" y="857232"/>
            <a:ext cx="5357851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1- رتّب </a:t>
            </a:r>
            <a:r>
              <a:rPr lang="ar-SA" sz="2000" b="1" dirty="0" err="1" smtClean="0"/>
              <a:t>ا</a:t>
            </a:r>
            <a:r>
              <a:rPr lang="ar-SA" sz="2000" b="1" dirty="0" smtClean="0"/>
              <a:t> </a:t>
            </a:r>
            <a:r>
              <a:rPr lang="ar-SA" sz="2000" b="1" dirty="0" err="1" smtClean="0"/>
              <a:t>لاعداد</a:t>
            </a:r>
            <a:r>
              <a:rPr lang="ar-SA" sz="2000" b="1" dirty="0" smtClean="0"/>
              <a:t> من </a:t>
            </a:r>
            <a:r>
              <a:rPr lang="ar-SA" sz="2000" b="1" dirty="0" err="1" smtClean="0"/>
              <a:t>الاصغر</a:t>
            </a:r>
            <a:r>
              <a:rPr lang="ar-SA" sz="2000" b="1" dirty="0" smtClean="0"/>
              <a:t> </a:t>
            </a:r>
            <a:r>
              <a:rPr lang="ar-SA" sz="2000" b="1" dirty="0" err="1" smtClean="0"/>
              <a:t>للاكبر</a:t>
            </a:r>
            <a:r>
              <a:rPr lang="ar-SA" sz="2000" b="1" dirty="0" smtClean="0"/>
              <a:t>:</a:t>
            </a:r>
          </a:p>
          <a:p>
            <a:endParaRPr lang="ar-SA" sz="2000" b="1" dirty="0" smtClean="0"/>
          </a:p>
          <a:p>
            <a:r>
              <a:rPr lang="ar-SA" sz="2000" b="1" dirty="0" smtClean="0"/>
              <a:t> 45-   12- 34 -   10-  7</a:t>
            </a:r>
          </a:p>
          <a:p>
            <a:endParaRPr lang="ar-SA" sz="2000" b="1" dirty="0" smtClean="0"/>
          </a:p>
          <a:p>
            <a:r>
              <a:rPr lang="ar-SA" sz="2000" b="1" dirty="0" smtClean="0"/>
              <a:t> </a:t>
            </a:r>
            <a:r>
              <a:rPr lang="ar-SA" sz="2000" b="1" dirty="0" err="1" smtClean="0"/>
              <a:t>الاكبر</a:t>
            </a:r>
            <a:r>
              <a:rPr lang="ar-SA" sz="2000" b="1" dirty="0" smtClean="0"/>
              <a:t> ____ ____ _____ ____ ____</a:t>
            </a:r>
            <a:r>
              <a:rPr lang="ar-SA" sz="2000" b="1" dirty="0" err="1" smtClean="0"/>
              <a:t>الاصغر</a:t>
            </a:r>
            <a:r>
              <a:rPr lang="ar-SA" sz="2000" b="1" dirty="0" smtClean="0"/>
              <a:t> </a:t>
            </a:r>
            <a:endParaRPr lang="he-IL" sz="2000" b="1" dirty="0" smtClean="0"/>
          </a:p>
          <a:p>
            <a:endParaRPr lang="ar-SA" sz="2000" b="1" dirty="0" smtClean="0"/>
          </a:p>
          <a:p>
            <a:endParaRPr lang="ar-SA" sz="2000" b="1" dirty="0" smtClean="0"/>
          </a:p>
          <a:p>
            <a:endParaRPr lang="ar-SA" sz="2000" b="1" dirty="0" smtClean="0"/>
          </a:p>
          <a:p>
            <a:r>
              <a:rPr lang="ar-SA" sz="2000" b="1" dirty="0" smtClean="0"/>
              <a:t>2- رتب </a:t>
            </a:r>
            <a:r>
              <a:rPr lang="ar-SA" sz="2000" b="1" dirty="0" err="1" smtClean="0"/>
              <a:t>الاعداد</a:t>
            </a:r>
            <a:r>
              <a:rPr lang="ar-SA" sz="2000" b="1" dirty="0" smtClean="0"/>
              <a:t> من </a:t>
            </a:r>
            <a:r>
              <a:rPr lang="ar-SA" sz="2000" b="1" dirty="0" err="1" smtClean="0"/>
              <a:t>الاكبر</a:t>
            </a:r>
            <a:r>
              <a:rPr lang="ar-SA" sz="2000" b="1" dirty="0" smtClean="0"/>
              <a:t> </a:t>
            </a:r>
            <a:r>
              <a:rPr lang="ar-SA" sz="2000" b="1" dirty="0" err="1" smtClean="0"/>
              <a:t>للاصغر</a:t>
            </a:r>
            <a:r>
              <a:rPr lang="ar-SA" sz="2000" b="1" dirty="0" smtClean="0"/>
              <a:t>:</a:t>
            </a:r>
          </a:p>
          <a:p>
            <a:endParaRPr lang="ar-SA" sz="2000" b="1" dirty="0" smtClean="0"/>
          </a:p>
          <a:p>
            <a:r>
              <a:rPr lang="ar-SA" sz="2000" b="1" dirty="0" smtClean="0"/>
              <a:t>100 -  18 -  53-  29  -  77- </a:t>
            </a:r>
          </a:p>
          <a:p>
            <a:endParaRPr lang="ar-SA" sz="2000" b="1" dirty="0" smtClean="0"/>
          </a:p>
          <a:p>
            <a:r>
              <a:rPr lang="ar-SA" sz="2000" b="1" dirty="0" err="1" smtClean="0"/>
              <a:t>الاكبر</a:t>
            </a:r>
            <a:r>
              <a:rPr lang="ar-SA" sz="2000" b="1" dirty="0" smtClean="0"/>
              <a:t> ____ ____ ____ ____ ____ </a:t>
            </a:r>
            <a:r>
              <a:rPr lang="ar-SA" sz="2000" b="1" dirty="0" err="1" smtClean="0"/>
              <a:t>الاصغر</a:t>
            </a:r>
            <a:r>
              <a:rPr lang="ar-SA" sz="2000" b="1" dirty="0" smtClean="0"/>
              <a:t> </a:t>
            </a:r>
            <a:endParaRPr lang="he-IL" sz="2000" b="1" dirty="0"/>
          </a:p>
        </p:txBody>
      </p:sp>
    </p:spTree>
    <p:extLst>
      <p:ext uri="{BB962C8B-B14F-4D97-AF65-F5344CB8AC3E}">
        <p14:creationId xmlns="" xmlns:p14="http://schemas.microsoft.com/office/powerpoint/2010/main" val="1355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1"/>
            <a:ext cx="50405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الجمع</a:t>
            </a:r>
          </a:p>
          <a:p>
            <a:pPr algn="ctr"/>
            <a:endParaRPr lang="he-IL" sz="3200" b="1" dirty="0">
              <a:latin typeface="Traditional Arabic" pitchFamily="18" charset="-78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709956"/>
              </p:ext>
            </p:extLst>
          </p:nvPr>
        </p:nvGraphicFramePr>
        <p:xfrm>
          <a:off x="467544" y="1881336"/>
          <a:ext cx="8208912" cy="497205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4104456"/>
                <a:gridCol w="4104456"/>
              </a:tblGrid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12+3=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3+14=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11+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1=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10+5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15+ 5=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ar-SA" sz="3200" dirty="0" smtClean="0">
                          <a:latin typeface="Traditional Arabic" pitchFamily="18" charset="-78"/>
                        </a:rPr>
                        <a:t>------</a:t>
                      </a:r>
                      <a:r>
                        <a:rPr lang="en-US" sz="3200" dirty="0" smtClean="0">
                          <a:latin typeface="Traditional Arabic" pitchFamily="18" charset="-78"/>
                        </a:rPr>
                        <a:t>12+2=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14+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0=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3+16=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7+3=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10+4=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3+6=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6+9=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التمارين التالية:  </a:t>
            </a:r>
            <a:endParaRPr lang="he-IL" sz="2800" b="1" u="sng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72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4"/>
            <a:ext cx="5040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الطرح</a:t>
            </a:r>
            <a:endParaRPr lang="he-IL" sz="3200" b="1" dirty="0">
              <a:latin typeface="Traditional Arabic" pitchFamily="18" charset="-78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709956"/>
              </p:ext>
            </p:extLst>
          </p:nvPr>
        </p:nvGraphicFramePr>
        <p:xfrm>
          <a:off x="467544" y="1881336"/>
          <a:ext cx="8208912" cy="497205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4104456"/>
                <a:gridCol w="4104456"/>
              </a:tblGrid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19-8=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16-4=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11-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1=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10+6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15- 5=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ar-SA" sz="3200" dirty="0" smtClean="0">
                          <a:latin typeface="Traditional Arabic" pitchFamily="18" charset="-78"/>
                        </a:rPr>
                        <a:t>------</a:t>
                      </a:r>
                      <a:r>
                        <a:rPr lang="en-US" sz="3200" dirty="0" smtClean="0">
                          <a:latin typeface="Traditional Arabic" pitchFamily="18" charset="-78"/>
                        </a:rPr>
                        <a:t>12-3=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13+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0=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20-4=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9+3=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10-0=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3+6=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17-6=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التمارين التالية:  </a:t>
            </a:r>
            <a:endParaRPr lang="he-IL" sz="2800" b="1" u="sng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72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4"/>
            <a:ext cx="5040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الجمع والطرح </a:t>
            </a:r>
            <a:endParaRPr lang="he-IL" sz="3200" b="1" dirty="0">
              <a:latin typeface="Traditional Arabic" pitchFamily="18" charset="-78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709956"/>
              </p:ext>
            </p:extLst>
          </p:nvPr>
        </p:nvGraphicFramePr>
        <p:xfrm>
          <a:off x="467544" y="1881336"/>
          <a:ext cx="8208912" cy="497205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4104456"/>
                <a:gridCol w="4104456"/>
              </a:tblGrid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15-2=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18+1=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10+7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14-6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7-2=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ar-SA" sz="3200" dirty="0" smtClean="0">
                          <a:latin typeface="Traditional Arabic" pitchFamily="18" charset="-78"/>
                        </a:rPr>
                        <a:t>------</a:t>
                      </a:r>
                      <a:r>
                        <a:rPr lang="en-US" sz="3200" dirty="0" smtClean="0">
                          <a:latin typeface="Traditional Arabic" pitchFamily="18" charset="-78"/>
                        </a:rPr>
                        <a:t>20-14=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13+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4=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6+6=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9+6=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17+0=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18+2=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4-1=</a:t>
                      </a:r>
                      <a:r>
                        <a:rPr lang="en-US" sz="3200" baseline="0" dirty="0" smtClean="0">
                          <a:latin typeface="Traditional Arabic" pitchFamily="18" charset="-78"/>
                        </a:rPr>
                        <a:t> 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904" y="1193850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التمارين التالية:  </a:t>
            </a:r>
            <a:endParaRPr lang="he-IL" sz="2800" b="1" u="sng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72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116634"/>
            <a:ext cx="50405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عمل في الجمع والطرح</a:t>
            </a:r>
            <a:endParaRPr lang="he-IL" sz="3200" b="1" dirty="0">
              <a:latin typeface="Traditional Arabic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964947"/>
            <a:ext cx="5040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حل التمارين التالية:</a:t>
            </a:r>
            <a:endParaRPr lang="he-IL" sz="2800" b="1" u="sng" dirty="0">
              <a:latin typeface="Traditional Arabic" pitchFamily="18" charset="-78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26703673"/>
              </p:ext>
            </p:extLst>
          </p:nvPr>
        </p:nvGraphicFramePr>
        <p:xfrm>
          <a:off x="824164" y="1785926"/>
          <a:ext cx="7605488" cy="982980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3802744"/>
                <a:gridCol w="3802744"/>
              </a:tblGrid>
              <a:tr h="24574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15-4=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8+5=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24574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9-5=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16+4=</a:t>
                      </a:r>
                      <a:r>
                        <a:rPr lang="en-US" sz="32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24574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17-3=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10+10= _____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  <a:tr h="245745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17-15=-----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50000"/>
                        </a:lnSpc>
                        <a:buFont typeface="Arial" pitchFamily="34" charset="0"/>
                        <a:buNone/>
                      </a:pPr>
                      <a:r>
                        <a:rPr lang="en-US" sz="3200" dirty="0" smtClean="0">
                          <a:latin typeface="Traditional Arabic" pitchFamily="18" charset="-78"/>
                        </a:rPr>
                        <a:t>7+8=-----</a:t>
                      </a:r>
                      <a:endParaRPr lang="he-IL" sz="3200" dirty="0">
                        <a:latin typeface="Traditional Arabic" pitchFamily="18" charset="-78"/>
                      </a:endParaRPr>
                    </a:p>
                  </a:txBody>
                  <a:tcPr marL="66153" marR="661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30545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אליפסה 5"/>
          <p:cNvSpPr/>
          <p:nvPr/>
        </p:nvSpPr>
        <p:spPr>
          <a:xfrm rot="2271349">
            <a:off x="6242257" y="3512714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 rot="2271349">
            <a:off x="7742455" y="5084349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 rot="2271349">
            <a:off x="4956373" y="4584284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 rot="2271349">
            <a:off x="6670885" y="5512483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 rot="2271349">
            <a:off x="7242391" y="4012779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 rot="2271349">
            <a:off x="5670753" y="5155789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6328199" y="3929068"/>
            <a:ext cx="52770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/>
              <a:t>14</a:t>
            </a:r>
            <a:endParaRPr lang="he-IL" sz="2400" b="1" dirty="0"/>
          </a:p>
        </p:txBody>
      </p:sp>
      <p:sp>
        <p:nvSpPr>
          <p:cNvPr id="13" name="מלבן 12"/>
          <p:cNvSpPr/>
          <p:nvPr/>
        </p:nvSpPr>
        <p:spPr>
          <a:xfrm>
            <a:off x="5042317" y="5000638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25</a:t>
            </a:r>
            <a:endParaRPr lang="he-IL" sz="2400" b="1" dirty="0"/>
          </a:p>
        </p:txBody>
      </p:sp>
      <p:sp>
        <p:nvSpPr>
          <p:cNvPr id="14" name="מלבן 13"/>
          <p:cNvSpPr/>
          <p:nvPr/>
        </p:nvSpPr>
        <p:spPr>
          <a:xfrm>
            <a:off x="5885839" y="5572140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55</a:t>
            </a:r>
            <a:endParaRPr lang="he-IL" sz="2000" b="1" dirty="0"/>
          </a:p>
        </p:txBody>
      </p:sp>
      <p:sp>
        <p:nvSpPr>
          <p:cNvPr id="15" name="מלבן 14"/>
          <p:cNvSpPr/>
          <p:nvPr/>
        </p:nvSpPr>
        <p:spPr>
          <a:xfrm>
            <a:off x="7156811" y="4500572"/>
            <a:ext cx="699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100</a:t>
            </a:r>
            <a:endParaRPr lang="he-IL" sz="2400" b="1" dirty="0"/>
          </a:p>
        </p:txBody>
      </p:sp>
      <p:sp>
        <p:nvSpPr>
          <p:cNvPr id="16" name="מלבן 15"/>
          <p:cNvSpPr/>
          <p:nvPr/>
        </p:nvSpPr>
        <p:spPr>
          <a:xfrm>
            <a:off x="6814531" y="5929330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dirty="0" smtClean="0"/>
              <a:t>19</a:t>
            </a:r>
            <a:endParaRPr lang="he-IL" sz="2000" b="1" dirty="0"/>
          </a:p>
        </p:txBody>
      </p:sp>
      <p:sp>
        <p:nvSpPr>
          <p:cNvPr id="17" name="מלבן 16"/>
          <p:cNvSpPr/>
          <p:nvPr/>
        </p:nvSpPr>
        <p:spPr>
          <a:xfrm>
            <a:off x="7828399" y="557214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/>
              <a:t>80</a:t>
            </a:r>
            <a:endParaRPr lang="he-IL" sz="2400" b="1" dirty="0"/>
          </a:p>
        </p:txBody>
      </p:sp>
      <p:cxnSp>
        <p:nvCxnSpPr>
          <p:cNvPr id="25" name="מחבר ישר 24"/>
          <p:cNvCxnSpPr/>
          <p:nvPr/>
        </p:nvCxnSpPr>
        <p:spPr>
          <a:xfrm rot="5400000" flipH="1" flipV="1">
            <a:off x="7000894" y="3500439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 rot="5400000" flipH="1" flipV="1">
            <a:off x="8001026" y="4000506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 rot="5400000" flipH="1" flipV="1">
            <a:off x="5715010" y="4572009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מחבר ישר 28"/>
          <p:cNvCxnSpPr/>
          <p:nvPr/>
        </p:nvCxnSpPr>
        <p:spPr>
          <a:xfrm rot="5400000" flipH="1" flipV="1">
            <a:off x="6429390" y="5143512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מחבר ישר 29"/>
          <p:cNvCxnSpPr/>
          <p:nvPr/>
        </p:nvCxnSpPr>
        <p:spPr>
          <a:xfrm rot="5400000" flipH="1" flipV="1">
            <a:off x="8501091" y="5072076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 rot="5400000" flipH="1" flipV="1">
            <a:off x="7358083" y="5500704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צורה חופשית 33"/>
          <p:cNvSpPr/>
          <p:nvPr/>
        </p:nvSpPr>
        <p:spPr>
          <a:xfrm>
            <a:off x="785789" y="2428870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צורה חופשית 34"/>
          <p:cNvSpPr/>
          <p:nvPr/>
        </p:nvSpPr>
        <p:spPr>
          <a:xfrm>
            <a:off x="4714878" y="1071548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TextBox 35"/>
          <p:cNvSpPr txBox="1"/>
          <p:nvPr/>
        </p:nvSpPr>
        <p:spPr>
          <a:xfrm rot="19582895">
            <a:off x="4510258" y="1650703"/>
            <a:ext cx="179889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b="1" dirty="0" smtClean="0"/>
              <a:t>خمسة وخمسون</a:t>
            </a:r>
            <a:endParaRPr lang="he-IL" sz="2400" b="1" dirty="0"/>
          </a:p>
        </p:txBody>
      </p:sp>
      <p:sp>
        <p:nvSpPr>
          <p:cNvPr id="37" name="צורה חופשית 36"/>
          <p:cNvSpPr/>
          <p:nvPr/>
        </p:nvSpPr>
        <p:spPr>
          <a:xfrm>
            <a:off x="928665" y="4143382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8" name="צורה חופשית 37"/>
          <p:cNvSpPr/>
          <p:nvPr/>
        </p:nvSpPr>
        <p:spPr>
          <a:xfrm>
            <a:off x="2714615" y="928672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צורה חופשית 38"/>
          <p:cNvSpPr/>
          <p:nvPr/>
        </p:nvSpPr>
        <p:spPr>
          <a:xfrm>
            <a:off x="6072201" y="1785928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צורה חופשית 39"/>
          <p:cNvSpPr/>
          <p:nvPr/>
        </p:nvSpPr>
        <p:spPr>
          <a:xfrm rot="481886">
            <a:off x="2743230" y="2316422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41" name="מלבן 40"/>
          <p:cNvSpPr/>
          <p:nvPr/>
        </p:nvSpPr>
        <p:spPr>
          <a:xfrm>
            <a:off x="3643307" y="214292"/>
            <a:ext cx="51435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2400" b="1" dirty="0" smtClean="0"/>
              <a:t> العدد </a:t>
            </a:r>
            <a:r>
              <a:rPr lang="ar-AE" sz="2400" b="1" dirty="0" err="1" smtClean="0"/>
              <a:t>بالكلما</a:t>
            </a:r>
            <a:r>
              <a:rPr lang="ar-SA" sz="2400" b="1" dirty="0" smtClean="0"/>
              <a:t>ت</a:t>
            </a:r>
            <a:endParaRPr lang="ar-AE" b="1" dirty="0" smtClean="0"/>
          </a:p>
          <a:p>
            <a:pPr>
              <a:buFont typeface="Arial" pitchFamily="34" charset="0"/>
              <a:buChar char="•"/>
            </a:pPr>
            <a:r>
              <a:rPr lang="ar-SA" b="1" dirty="0" smtClean="0"/>
              <a:t>مُد خطاً بين العدد واسمه</a:t>
            </a:r>
            <a:endParaRPr lang="ar-AE" b="1" dirty="0" smtClean="0"/>
          </a:p>
        </p:txBody>
      </p:sp>
      <p:sp>
        <p:nvSpPr>
          <p:cNvPr id="43" name="צורה חופשית 42"/>
          <p:cNvSpPr/>
          <p:nvPr/>
        </p:nvSpPr>
        <p:spPr>
          <a:xfrm>
            <a:off x="3786185" y="3571878"/>
            <a:ext cx="1566455" cy="1542197"/>
          </a:xfrm>
          <a:custGeom>
            <a:avLst/>
            <a:gdLst>
              <a:gd name="connsiteX0" fmla="*/ 0 w 1566455"/>
              <a:gd name="connsiteY0" fmla="*/ 1405719 h 1542197"/>
              <a:gd name="connsiteX1" fmla="*/ 13648 w 1566455"/>
              <a:gd name="connsiteY1" fmla="*/ 1009934 h 1542197"/>
              <a:gd name="connsiteX2" fmla="*/ 27296 w 1566455"/>
              <a:gd name="connsiteY2" fmla="*/ 968991 h 1542197"/>
              <a:gd name="connsiteX3" fmla="*/ 54591 w 1566455"/>
              <a:gd name="connsiteY3" fmla="*/ 900752 h 1542197"/>
              <a:gd name="connsiteX4" fmla="*/ 81887 w 1566455"/>
              <a:gd name="connsiteY4" fmla="*/ 859809 h 1542197"/>
              <a:gd name="connsiteX5" fmla="*/ 136478 w 1566455"/>
              <a:gd name="connsiteY5" fmla="*/ 764275 h 1542197"/>
              <a:gd name="connsiteX6" fmla="*/ 150126 w 1566455"/>
              <a:gd name="connsiteY6" fmla="*/ 709684 h 1542197"/>
              <a:gd name="connsiteX7" fmla="*/ 245660 w 1566455"/>
              <a:gd name="connsiteY7" fmla="*/ 600501 h 1542197"/>
              <a:gd name="connsiteX8" fmla="*/ 313899 w 1566455"/>
              <a:gd name="connsiteY8" fmla="*/ 518615 h 1542197"/>
              <a:gd name="connsiteX9" fmla="*/ 341194 w 1566455"/>
              <a:gd name="connsiteY9" fmla="*/ 477672 h 1542197"/>
              <a:gd name="connsiteX10" fmla="*/ 395785 w 1566455"/>
              <a:gd name="connsiteY10" fmla="*/ 450376 h 1542197"/>
              <a:gd name="connsiteX11" fmla="*/ 423081 w 1566455"/>
              <a:gd name="connsiteY11" fmla="*/ 409433 h 1542197"/>
              <a:gd name="connsiteX12" fmla="*/ 464024 w 1566455"/>
              <a:gd name="connsiteY12" fmla="*/ 395785 h 1542197"/>
              <a:gd name="connsiteX13" fmla="*/ 518615 w 1566455"/>
              <a:gd name="connsiteY13" fmla="*/ 354842 h 1542197"/>
              <a:gd name="connsiteX14" fmla="*/ 559559 w 1566455"/>
              <a:gd name="connsiteY14" fmla="*/ 341194 h 1542197"/>
              <a:gd name="connsiteX15" fmla="*/ 641445 w 1566455"/>
              <a:gd name="connsiteY15" fmla="*/ 286603 h 1542197"/>
              <a:gd name="connsiteX16" fmla="*/ 682388 w 1566455"/>
              <a:gd name="connsiteY16" fmla="*/ 272955 h 1542197"/>
              <a:gd name="connsiteX17" fmla="*/ 764275 w 1566455"/>
              <a:gd name="connsiteY17" fmla="*/ 218364 h 1542197"/>
              <a:gd name="connsiteX18" fmla="*/ 818866 w 1566455"/>
              <a:gd name="connsiteY18" fmla="*/ 204716 h 1542197"/>
              <a:gd name="connsiteX19" fmla="*/ 859809 w 1566455"/>
              <a:gd name="connsiteY19" fmla="*/ 191069 h 1542197"/>
              <a:gd name="connsiteX20" fmla="*/ 1023583 w 1566455"/>
              <a:gd name="connsiteY20" fmla="*/ 163773 h 1542197"/>
              <a:gd name="connsiteX21" fmla="*/ 1323833 w 1566455"/>
              <a:gd name="connsiteY21" fmla="*/ 150125 h 1542197"/>
              <a:gd name="connsiteX22" fmla="*/ 1405720 w 1566455"/>
              <a:gd name="connsiteY22" fmla="*/ 122830 h 1542197"/>
              <a:gd name="connsiteX23" fmla="*/ 1446663 w 1566455"/>
              <a:gd name="connsiteY23" fmla="*/ 81887 h 1542197"/>
              <a:gd name="connsiteX24" fmla="*/ 1473959 w 1566455"/>
              <a:gd name="connsiteY24" fmla="*/ 40943 h 1542197"/>
              <a:gd name="connsiteX25" fmla="*/ 1555845 w 1566455"/>
              <a:gd name="connsiteY25" fmla="*/ 0 h 1542197"/>
              <a:gd name="connsiteX26" fmla="*/ 1514902 w 1566455"/>
              <a:gd name="connsiteY26" fmla="*/ 354842 h 1542197"/>
              <a:gd name="connsiteX27" fmla="*/ 1487606 w 1566455"/>
              <a:gd name="connsiteY27" fmla="*/ 395785 h 1542197"/>
              <a:gd name="connsiteX28" fmla="*/ 1433015 w 1566455"/>
              <a:gd name="connsiteY28" fmla="*/ 518615 h 1542197"/>
              <a:gd name="connsiteX29" fmla="*/ 1392072 w 1566455"/>
              <a:gd name="connsiteY29" fmla="*/ 559558 h 1542197"/>
              <a:gd name="connsiteX30" fmla="*/ 1378424 w 1566455"/>
              <a:gd name="connsiteY30" fmla="*/ 600501 h 1542197"/>
              <a:gd name="connsiteX31" fmla="*/ 1323833 w 1566455"/>
              <a:gd name="connsiteY31" fmla="*/ 682388 h 1542197"/>
              <a:gd name="connsiteX32" fmla="*/ 1310185 w 1566455"/>
              <a:gd name="connsiteY32" fmla="*/ 736979 h 1542197"/>
              <a:gd name="connsiteX33" fmla="*/ 1241947 w 1566455"/>
              <a:gd name="connsiteY33" fmla="*/ 818866 h 1542197"/>
              <a:gd name="connsiteX34" fmla="*/ 1214651 w 1566455"/>
              <a:gd name="connsiteY34" fmla="*/ 900752 h 1542197"/>
              <a:gd name="connsiteX35" fmla="*/ 1119117 w 1566455"/>
              <a:gd name="connsiteY35" fmla="*/ 982639 h 1542197"/>
              <a:gd name="connsiteX36" fmla="*/ 1064526 w 1566455"/>
              <a:gd name="connsiteY36" fmla="*/ 1009934 h 1542197"/>
              <a:gd name="connsiteX37" fmla="*/ 982639 w 1566455"/>
              <a:gd name="connsiteY37" fmla="*/ 1064525 h 1542197"/>
              <a:gd name="connsiteX38" fmla="*/ 941696 w 1566455"/>
              <a:gd name="connsiteY38" fmla="*/ 1078173 h 1542197"/>
              <a:gd name="connsiteX39" fmla="*/ 818866 w 1566455"/>
              <a:gd name="connsiteY39" fmla="*/ 1146412 h 1542197"/>
              <a:gd name="connsiteX40" fmla="*/ 791571 w 1566455"/>
              <a:gd name="connsiteY40" fmla="*/ 1187355 h 1542197"/>
              <a:gd name="connsiteX41" fmla="*/ 668741 w 1566455"/>
              <a:gd name="connsiteY41" fmla="*/ 1241946 h 1542197"/>
              <a:gd name="connsiteX42" fmla="*/ 627797 w 1566455"/>
              <a:gd name="connsiteY42" fmla="*/ 1255594 h 1542197"/>
              <a:gd name="connsiteX43" fmla="*/ 586854 w 1566455"/>
              <a:gd name="connsiteY43" fmla="*/ 1269242 h 1542197"/>
              <a:gd name="connsiteX44" fmla="*/ 518615 w 1566455"/>
              <a:gd name="connsiteY44" fmla="*/ 1282890 h 1542197"/>
              <a:gd name="connsiteX45" fmla="*/ 409433 w 1566455"/>
              <a:gd name="connsiteY45" fmla="*/ 1323833 h 1542197"/>
              <a:gd name="connsiteX46" fmla="*/ 327547 w 1566455"/>
              <a:gd name="connsiteY46" fmla="*/ 1351128 h 1542197"/>
              <a:gd name="connsiteX47" fmla="*/ 272956 w 1566455"/>
              <a:gd name="connsiteY47" fmla="*/ 1364776 h 1542197"/>
              <a:gd name="connsiteX48" fmla="*/ 191069 w 1566455"/>
              <a:gd name="connsiteY48" fmla="*/ 1392072 h 1542197"/>
              <a:gd name="connsiteX49" fmla="*/ 109183 w 1566455"/>
              <a:gd name="connsiteY49" fmla="*/ 1446663 h 1542197"/>
              <a:gd name="connsiteX50" fmla="*/ 68239 w 1566455"/>
              <a:gd name="connsiteY50" fmla="*/ 1473958 h 1542197"/>
              <a:gd name="connsiteX51" fmla="*/ 27296 w 1566455"/>
              <a:gd name="connsiteY51" fmla="*/ 1514901 h 1542197"/>
              <a:gd name="connsiteX52" fmla="*/ 13648 w 1566455"/>
              <a:gd name="connsiteY52" fmla="*/ 1473958 h 1542197"/>
              <a:gd name="connsiteX53" fmla="*/ 27296 w 1566455"/>
              <a:gd name="connsiteY53" fmla="*/ 1378424 h 1542197"/>
              <a:gd name="connsiteX54" fmla="*/ 40944 w 1566455"/>
              <a:gd name="connsiteY54" fmla="*/ 1542197 h 1542197"/>
              <a:gd name="connsiteX55" fmla="*/ 95535 w 1566455"/>
              <a:gd name="connsiteY55" fmla="*/ 1419367 h 1542197"/>
              <a:gd name="connsiteX56" fmla="*/ 109183 w 1566455"/>
              <a:gd name="connsiteY56" fmla="*/ 1378424 h 1542197"/>
              <a:gd name="connsiteX57" fmla="*/ 122830 w 1566455"/>
              <a:gd name="connsiteY57" fmla="*/ 1337481 h 1542197"/>
              <a:gd name="connsiteX58" fmla="*/ 163774 w 1566455"/>
              <a:gd name="connsiteY58" fmla="*/ 1310185 h 1542197"/>
              <a:gd name="connsiteX59" fmla="*/ 204717 w 1566455"/>
              <a:gd name="connsiteY59" fmla="*/ 1214651 h 1542197"/>
              <a:gd name="connsiteX60" fmla="*/ 245660 w 1566455"/>
              <a:gd name="connsiteY60" fmla="*/ 1187355 h 1542197"/>
              <a:gd name="connsiteX61" fmla="*/ 313899 w 1566455"/>
              <a:gd name="connsiteY61" fmla="*/ 1105469 h 1542197"/>
              <a:gd name="connsiteX62" fmla="*/ 368490 w 1566455"/>
              <a:gd name="connsiteY62" fmla="*/ 1023582 h 1542197"/>
              <a:gd name="connsiteX63" fmla="*/ 409433 w 1566455"/>
              <a:gd name="connsiteY63" fmla="*/ 968991 h 1542197"/>
              <a:gd name="connsiteX64" fmla="*/ 436729 w 1566455"/>
              <a:gd name="connsiteY64" fmla="*/ 928048 h 1542197"/>
              <a:gd name="connsiteX65" fmla="*/ 477672 w 1566455"/>
              <a:gd name="connsiteY65" fmla="*/ 900752 h 1542197"/>
              <a:gd name="connsiteX66" fmla="*/ 504968 w 1566455"/>
              <a:gd name="connsiteY66" fmla="*/ 859809 h 1542197"/>
              <a:gd name="connsiteX67" fmla="*/ 518615 w 1566455"/>
              <a:gd name="connsiteY67" fmla="*/ 818866 h 1542197"/>
              <a:gd name="connsiteX68" fmla="*/ 614150 w 1566455"/>
              <a:gd name="connsiteY68" fmla="*/ 764275 h 1542197"/>
              <a:gd name="connsiteX69" fmla="*/ 641445 w 1566455"/>
              <a:gd name="connsiteY69" fmla="*/ 723331 h 1542197"/>
              <a:gd name="connsiteX70" fmla="*/ 682388 w 1566455"/>
              <a:gd name="connsiteY70" fmla="*/ 709684 h 1542197"/>
              <a:gd name="connsiteX71" fmla="*/ 764275 w 1566455"/>
              <a:gd name="connsiteY71" fmla="*/ 668740 h 1542197"/>
              <a:gd name="connsiteX72" fmla="*/ 846162 w 1566455"/>
              <a:gd name="connsiteY72" fmla="*/ 600501 h 1542197"/>
              <a:gd name="connsiteX73" fmla="*/ 887105 w 1566455"/>
              <a:gd name="connsiteY73" fmla="*/ 559558 h 1542197"/>
              <a:gd name="connsiteX74" fmla="*/ 928048 w 1566455"/>
              <a:gd name="connsiteY74" fmla="*/ 545910 h 1542197"/>
              <a:gd name="connsiteX75" fmla="*/ 968991 w 1566455"/>
              <a:gd name="connsiteY75" fmla="*/ 518615 h 1542197"/>
              <a:gd name="connsiteX76" fmla="*/ 1050878 w 1566455"/>
              <a:gd name="connsiteY76" fmla="*/ 477672 h 1542197"/>
              <a:gd name="connsiteX77" fmla="*/ 1078174 w 1566455"/>
              <a:gd name="connsiteY77" fmla="*/ 436728 h 1542197"/>
              <a:gd name="connsiteX78" fmla="*/ 1132765 w 1566455"/>
              <a:gd name="connsiteY78" fmla="*/ 382137 h 154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566455" h="1542197">
                <a:moveTo>
                  <a:pt x="0" y="1405719"/>
                </a:moveTo>
                <a:cubicBezTo>
                  <a:pt x="4549" y="1273791"/>
                  <a:pt x="5413" y="1141684"/>
                  <a:pt x="13648" y="1009934"/>
                </a:cubicBezTo>
                <a:cubicBezTo>
                  <a:pt x="14545" y="995576"/>
                  <a:pt x="22245" y="982461"/>
                  <a:pt x="27296" y="968991"/>
                </a:cubicBezTo>
                <a:cubicBezTo>
                  <a:pt x="35898" y="946052"/>
                  <a:pt x="43635" y="922664"/>
                  <a:pt x="54591" y="900752"/>
                </a:cubicBezTo>
                <a:cubicBezTo>
                  <a:pt x="61926" y="886081"/>
                  <a:pt x="72788" y="873457"/>
                  <a:pt x="81887" y="859809"/>
                </a:cubicBezTo>
                <a:cubicBezTo>
                  <a:pt x="119038" y="674058"/>
                  <a:pt x="61890" y="876156"/>
                  <a:pt x="136478" y="764275"/>
                </a:cubicBezTo>
                <a:cubicBezTo>
                  <a:pt x="146883" y="748668"/>
                  <a:pt x="141738" y="726461"/>
                  <a:pt x="150126" y="709684"/>
                </a:cubicBezTo>
                <a:cubicBezTo>
                  <a:pt x="189932" y="630072"/>
                  <a:pt x="189363" y="638033"/>
                  <a:pt x="245660" y="600501"/>
                </a:cubicBezTo>
                <a:cubicBezTo>
                  <a:pt x="313435" y="498840"/>
                  <a:pt x="226324" y="623705"/>
                  <a:pt x="313899" y="518615"/>
                </a:cubicBezTo>
                <a:cubicBezTo>
                  <a:pt x="324400" y="506014"/>
                  <a:pt x="328593" y="488173"/>
                  <a:pt x="341194" y="477672"/>
                </a:cubicBezTo>
                <a:cubicBezTo>
                  <a:pt x="356823" y="464647"/>
                  <a:pt x="377588" y="459475"/>
                  <a:pt x="395785" y="450376"/>
                </a:cubicBezTo>
                <a:cubicBezTo>
                  <a:pt x="404884" y="436728"/>
                  <a:pt x="410273" y="419680"/>
                  <a:pt x="423081" y="409433"/>
                </a:cubicBezTo>
                <a:cubicBezTo>
                  <a:pt x="434315" y="400446"/>
                  <a:pt x="451534" y="402922"/>
                  <a:pt x="464024" y="395785"/>
                </a:cubicBezTo>
                <a:cubicBezTo>
                  <a:pt x="483773" y="384500"/>
                  <a:pt x="498866" y="366127"/>
                  <a:pt x="518615" y="354842"/>
                </a:cubicBezTo>
                <a:cubicBezTo>
                  <a:pt x="531106" y="347704"/>
                  <a:pt x="546983" y="348181"/>
                  <a:pt x="559559" y="341194"/>
                </a:cubicBezTo>
                <a:cubicBezTo>
                  <a:pt x="588236" y="325262"/>
                  <a:pt x="610324" y="296977"/>
                  <a:pt x="641445" y="286603"/>
                </a:cubicBezTo>
                <a:cubicBezTo>
                  <a:pt x="655093" y="282054"/>
                  <a:pt x="669812" y="279941"/>
                  <a:pt x="682388" y="272955"/>
                </a:cubicBezTo>
                <a:cubicBezTo>
                  <a:pt x="711065" y="257023"/>
                  <a:pt x="732449" y="226321"/>
                  <a:pt x="764275" y="218364"/>
                </a:cubicBezTo>
                <a:cubicBezTo>
                  <a:pt x="782472" y="213815"/>
                  <a:pt x="800831" y="209869"/>
                  <a:pt x="818866" y="204716"/>
                </a:cubicBezTo>
                <a:cubicBezTo>
                  <a:pt x="832698" y="200764"/>
                  <a:pt x="845853" y="194558"/>
                  <a:pt x="859809" y="191069"/>
                </a:cubicBezTo>
                <a:cubicBezTo>
                  <a:pt x="897157" y="181732"/>
                  <a:pt x="991666" y="165974"/>
                  <a:pt x="1023583" y="163773"/>
                </a:cubicBezTo>
                <a:cubicBezTo>
                  <a:pt x="1123532" y="156880"/>
                  <a:pt x="1223750" y="154674"/>
                  <a:pt x="1323833" y="150125"/>
                </a:cubicBezTo>
                <a:cubicBezTo>
                  <a:pt x="1351129" y="141027"/>
                  <a:pt x="1385375" y="143175"/>
                  <a:pt x="1405720" y="122830"/>
                </a:cubicBezTo>
                <a:cubicBezTo>
                  <a:pt x="1419368" y="109182"/>
                  <a:pt x="1434307" y="96714"/>
                  <a:pt x="1446663" y="81887"/>
                </a:cubicBezTo>
                <a:cubicBezTo>
                  <a:pt x="1457164" y="69286"/>
                  <a:pt x="1462360" y="52542"/>
                  <a:pt x="1473959" y="40943"/>
                </a:cubicBezTo>
                <a:cubicBezTo>
                  <a:pt x="1500414" y="14488"/>
                  <a:pt x="1522546" y="11100"/>
                  <a:pt x="1555845" y="0"/>
                </a:cubicBezTo>
                <a:cubicBezTo>
                  <a:pt x="1555164" y="13618"/>
                  <a:pt x="1566455" y="277514"/>
                  <a:pt x="1514902" y="354842"/>
                </a:cubicBezTo>
                <a:lnTo>
                  <a:pt x="1487606" y="395785"/>
                </a:lnTo>
                <a:cubicBezTo>
                  <a:pt x="1467769" y="455299"/>
                  <a:pt x="1469063" y="475358"/>
                  <a:pt x="1433015" y="518615"/>
                </a:cubicBezTo>
                <a:cubicBezTo>
                  <a:pt x="1420659" y="533442"/>
                  <a:pt x="1405720" y="545910"/>
                  <a:pt x="1392072" y="559558"/>
                </a:cubicBezTo>
                <a:cubicBezTo>
                  <a:pt x="1387523" y="573206"/>
                  <a:pt x="1385410" y="587925"/>
                  <a:pt x="1378424" y="600501"/>
                </a:cubicBezTo>
                <a:cubicBezTo>
                  <a:pt x="1362492" y="629178"/>
                  <a:pt x="1323833" y="682388"/>
                  <a:pt x="1323833" y="682388"/>
                </a:cubicBezTo>
                <a:cubicBezTo>
                  <a:pt x="1319284" y="700585"/>
                  <a:pt x="1317574" y="719739"/>
                  <a:pt x="1310185" y="736979"/>
                </a:cubicBezTo>
                <a:cubicBezTo>
                  <a:pt x="1295935" y="770230"/>
                  <a:pt x="1266540" y="794272"/>
                  <a:pt x="1241947" y="818866"/>
                </a:cubicBezTo>
                <a:cubicBezTo>
                  <a:pt x="1232848" y="846161"/>
                  <a:pt x="1234996" y="880407"/>
                  <a:pt x="1214651" y="900752"/>
                </a:cubicBezTo>
                <a:cubicBezTo>
                  <a:pt x="1177431" y="937973"/>
                  <a:pt x="1165806" y="953458"/>
                  <a:pt x="1119117" y="982639"/>
                </a:cubicBezTo>
                <a:cubicBezTo>
                  <a:pt x="1101865" y="993422"/>
                  <a:pt x="1081972" y="999467"/>
                  <a:pt x="1064526" y="1009934"/>
                </a:cubicBezTo>
                <a:cubicBezTo>
                  <a:pt x="1036396" y="1026812"/>
                  <a:pt x="1013761" y="1054151"/>
                  <a:pt x="982639" y="1064525"/>
                </a:cubicBezTo>
                <a:cubicBezTo>
                  <a:pt x="968991" y="1069074"/>
                  <a:pt x="954919" y="1072506"/>
                  <a:pt x="941696" y="1078173"/>
                </a:cubicBezTo>
                <a:cubicBezTo>
                  <a:pt x="896014" y="1097751"/>
                  <a:pt x="862000" y="1120532"/>
                  <a:pt x="818866" y="1146412"/>
                </a:cubicBezTo>
                <a:cubicBezTo>
                  <a:pt x="809768" y="1160060"/>
                  <a:pt x="803169" y="1175757"/>
                  <a:pt x="791571" y="1187355"/>
                </a:cubicBezTo>
                <a:cubicBezTo>
                  <a:pt x="759129" y="1219797"/>
                  <a:pt x="709283" y="1228432"/>
                  <a:pt x="668741" y="1241946"/>
                </a:cubicBezTo>
                <a:lnTo>
                  <a:pt x="627797" y="1255594"/>
                </a:lnTo>
                <a:cubicBezTo>
                  <a:pt x="614149" y="1260143"/>
                  <a:pt x="600961" y="1266421"/>
                  <a:pt x="586854" y="1269242"/>
                </a:cubicBezTo>
                <a:lnTo>
                  <a:pt x="518615" y="1282890"/>
                </a:lnTo>
                <a:cubicBezTo>
                  <a:pt x="447364" y="1330390"/>
                  <a:pt x="509323" y="1296591"/>
                  <a:pt x="409433" y="1323833"/>
                </a:cubicBezTo>
                <a:cubicBezTo>
                  <a:pt x="381675" y="1331403"/>
                  <a:pt x="355460" y="1344150"/>
                  <a:pt x="327547" y="1351128"/>
                </a:cubicBezTo>
                <a:cubicBezTo>
                  <a:pt x="309350" y="1355677"/>
                  <a:pt x="290922" y="1359386"/>
                  <a:pt x="272956" y="1364776"/>
                </a:cubicBezTo>
                <a:cubicBezTo>
                  <a:pt x="245397" y="1373044"/>
                  <a:pt x="215009" y="1376112"/>
                  <a:pt x="191069" y="1392072"/>
                </a:cubicBezTo>
                <a:lnTo>
                  <a:pt x="109183" y="1446663"/>
                </a:lnTo>
                <a:cubicBezTo>
                  <a:pt x="95535" y="1455762"/>
                  <a:pt x="79837" y="1462360"/>
                  <a:pt x="68239" y="1473958"/>
                </a:cubicBezTo>
                <a:lnTo>
                  <a:pt x="27296" y="1514901"/>
                </a:lnTo>
                <a:cubicBezTo>
                  <a:pt x="22747" y="1501253"/>
                  <a:pt x="13648" y="1488344"/>
                  <a:pt x="13648" y="1473958"/>
                </a:cubicBezTo>
                <a:cubicBezTo>
                  <a:pt x="13648" y="1441790"/>
                  <a:pt x="15349" y="1348557"/>
                  <a:pt x="27296" y="1378424"/>
                </a:cubicBezTo>
                <a:cubicBezTo>
                  <a:pt x="47641" y="1429286"/>
                  <a:pt x="36395" y="1487606"/>
                  <a:pt x="40944" y="1542197"/>
                </a:cubicBezTo>
                <a:cubicBezTo>
                  <a:pt x="84199" y="1477314"/>
                  <a:pt x="63052" y="1516815"/>
                  <a:pt x="95535" y="1419367"/>
                </a:cubicBezTo>
                <a:lnTo>
                  <a:pt x="109183" y="1378424"/>
                </a:lnTo>
                <a:cubicBezTo>
                  <a:pt x="113732" y="1364776"/>
                  <a:pt x="110860" y="1345461"/>
                  <a:pt x="122830" y="1337481"/>
                </a:cubicBezTo>
                <a:lnTo>
                  <a:pt x="163774" y="1310185"/>
                </a:lnTo>
                <a:cubicBezTo>
                  <a:pt x="174215" y="1268420"/>
                  <a:pt x="173299" y="1246069"/>
                  <a:pt x="204717" y="1214651"/>
                </a:cubicBezTo>
                <a:cubicBezTo>
                  <a:pt x="216315" y="1203053"/>
                  <a:pt x="232012" y="1196454"/>
                  <a:pt x="245660" y="1187355"/>
                </a:cubicBezTo>
                <a:cubicBezTo>
                  <a:pt x="343211" y="1041032"/>
                  <a:pt x="191287" y="1263114"/>
                  <a:pt x="313899" y="1105469"/>
                </a:cubicBezTo>
                <a:cubicBezTo>
                  <a:pt x="334039" y="1079574"/>
                  <a:pt x="348807" y="1049826"/>
                  <a:pt x="368490" y="1023582"/>
                </a:cubicBezTo>
                <a:cubicBezTo>
                  <a:pt x="382138" y="1005385"/>
                  <a:pt x="396212" y="987500"/>
                  <a:pt x="409433" y="968991"/>
                </a:cubicBezTo>
                <a:cubicBezTo>
                  <a:pt x="418967" y="955644"/>
                  <a:pt x="425131" y="939646"/>
                  <a:pt x="436729" y="928048"/>
                </a:cubicBezTo>
                <a:cubicBezTo>
                  <a:pt x="448327" y="916450"/>
                  <a:pt x="464024" y="909851"/>
                  <a:pt x="477672" y="900752"/>
                </a:cubicBezTo>
                <a:cubicBezTo>
                  <a:pt x="486771" y="887104"/>
                  <a:pt x="497633" y="874480"/>
                  <a:pt x="504968" y="859809"/>
                </a:cubicBezTo>
                <a:cubicBezTo>
                  <a:pt x="511402" y="846942"/>
                  <a:pt x="509406" y="829918"/>
                  <a:pt x="518615" y="818866"/>
                </a:cubicBezTo>
                <a:cubicBezTo>
                  <a:pt x="550395" y="780729"/>
                  <a:pt x="573333" y="777880"/>
                  <a:pt x="614150" y="764275"/>
                </a:cubicBezTo>
                <a:cubicBezTo>
                  <a:pt x="623248" y="750627"/>
                  <a:pt x="628637" y="733578"/>
                  <a:pt x="641445" y="723331"/>
                </a:cubicBezTo>
                <a:cubicBezTo>
                  <a:pt x="652678" y="714344"/>
                  <a:pt x="669521" y="716117"/>
                  <a:pt x="682388" y="709684"/>
                </a:cubicBezTo>
                <a:cubicBezTo>
                  <a:pt x="788222" y="656768"/>
                  <a:pt x="661358" y="703047"/>
                  <a:pt x="764275" y="668740"/>
                </a:cubicBezTo>
                <a:cubicBezTo>
                  <a:pt x="883889" y="549126"/>
                  <a:pt x="732157" y="695505"/>
                  <a:pt x="846162" y="600501"/>
                </a:cubicBezTo>
                <a:cubicBezTo>
                  <a:pt x="860989" y="588145"/>
                  <a:pt x="871046" y="570264"/>
                  <a:pt x="887105" y="559558"/>
                </a:cubicBezTo>
                <a:cubicBezTo>
                  <a:pt x="899075" y="551578"/>
                  <a:pt x="915181" y="552344"/>
                  <a:pt x="928048" y="545910"/>
                </a:cubicBezTo>
                <a:cubicBezTo>
                  <a:pt x="942719" y="538575"/>
                  <a:pt x="954320" y="525950"/>
                  <a:pt x="968991" y="518615"/>
                </a:cubicBezTo>
                <a:cubicBezTo>
                  <a:pt x="1081999" y="462112"/>
                  <a:pt x="933543" y="555894"/>
                  <a:pt x="1050878" y="477672"/>
                </a:cubicBezTo>
                <a:cubicBezTo>
                  <a:pt x="1059977" y="464024"/>
                  <a:pt x="1066575" y="448327"/>
                  <a:pt x="1078174" y="436728"/>
                </a:cubicBezTo>
                <a:cubicBezTo>
                  <a:pt x="1144051" y="370851"/>
                  <a:pt x="1101567" y="444532"/>
                  <a:pt x="1132765" y="382137"/>
                </a:cubicBezTo>
              </a:path>
            </a:pathLst>
          </a:cu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/>
          <p:cNvSpPr/>
          <p:nvPr/>
        </p:nvSpPr>
        <p:spPr>
          <a:xfrm rot="2271349">
            <a:off x="3456175" y="5512484"/>
            <a:ext cx="705520" cy="1261807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b="1" dirty="0"/>
          </a:p>
        </p:txBody>
      </p:sp>
      <p:cxnSp>
        <p:nvCxnSpPr>
          <p:cNvPr id="45" name="מחבר ישר 44"/>
          <p:cNvCxnSpPr/>
          <p:nvPr/>
        </p:nvCxnSpPr>
        <p:spPr>
          <a:xfrm rot="5400000" flipH="1" flipV="1">
            <a:off x="4214811" y="5500704"/>
            <a:ext cx="142876" cy="1428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19579795">
            <a:off x="6152927" y="2324807"/>
            <a:ext cx="13453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واحد وثلاثون</a:t>
            </a:r>
            <a:endParaRPr lang="he-IL" sz="2000" b="1" dirty="0" smtClean="0"/>
          </a:p>
        </p:txBody>
      </p:sp>
      <p:sp>
        <p:nvSpPr>
          <p:cNvPr id="33" name="TextBox 32"/>
          <p:cNvSpPr txBox="1"/>
          <p:nvPr/>
        </p:nvSpPr>
        <p:spPr>
          <a:xfrm rot="19091395">
            <a:off x="2581747" y="1522714"/>
            <a:ext cx="16135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خمسة وعشرون</a:t>
            </a:r>
            <a:endParaRPr lang="he-IL" b="1" dirty="0"/>
          </a:p>
        </p:txBody>
      </p:sp>
      <p:sp>
        <p:nvSpPr>
          <p:cNvPr id="42" name="TextBox 41"/>
          <p:cNvSpPr txBox="1"/>
          <p:nvPr/>
        </p:nvSpPr>
        <p:spPr>
          <a:xfrm rot="18437250">
            <a:off x="1130581" y="2948318"/>
            <a:ext cx="46519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/>
              <a:t>مئة</a:t>
            </a:r>
            <a:endParaRPr lang="he-IL" sz="2000" b="1" dirty="0"/>
          </a:p>
        </p:txBody>
      </p:sp>
      <p:sp>
        <p:nvSpPr>
          <p:cNvPr id="46" name="TextBox 45"/>
          <p:cNvSpPr txBox="1"/>
          <p:nvPr/>
        </p:nvSpPr>
        <p:spPr>
          <a:xfrm rot="19565508">
            <a:off x="2822621" y="2760790"/>
            <a:ext cx="116570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err="1" smtClean="0"/>
              <a:t>اربعة</a:t>
            </a:r>
            <a:r>
              <a:rPr lang="ar-SA" sz="2000" b="1" dirty="0" smtClean="0"/>
              <a:t> عشر </a:t>
            </a:r>
            <a:endParaRPr lang="he-IL" sz="2000" b="1" dirty="0"/>
          </a:p>
        </p:txBody>
      </p:sp>
      <p:sp>
        <p:nvSpPr>
          <p:cNvPr id="47" name="TextBox 46"/>
          <p:cNvSpPr txBox="1"/>
          <p:nvPr/>
        </p:nvSpPr>
        <p:spPr>
          <a:xfrm rot="18969178">
            <a:off x="980777" y="4696246"/>
            <a:ext cx="115448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/>
              <a:t>تسعة عشر </a:t>
            </a:r>
            <a:endParaRPr lang="he-IL" sz="2000" b="1" dirty="0"/>
          </a:p>
        </p:txBody>
      </p:sp>
      <p:sp>
        <p:nvSpPr>
          <p:cNvPr id="48" name="TextBox 47"/>
          <p:cNvSpPr txBox="1"/>
          <p:nvPr/>
        </p:nvSpPr>
        <p:spPr>
          <a:xfrm rot="18640249">
            <a:off x="3519326" y="5850460"/>
            <a:ext cx="58541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 smtClean="0"/>
              <a:t>31</a:t>
            </a:r>
            <a:endParaRPr lang="he-IL" sz="2800" b="1" dirty="0"/>
          </a:p>
        </p:txBody>
      </p:sp>
      <p:sp>
        <p:nvSpPr>
          <p:cNvPr id="49" name="TextBox 48"/>
          <p:cNvSpPr txBox="1"/>
          <p:nvPr/>
        </p:nvSpPr>
        <p:spPr>
          <a:xfrm rot="20063220">
            <a:off x="4082672" y="4079821"/>
            <a:ext cx="74411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b="1" dirty="0" smtClean="0"/>
              <a:t>ثمانون</a:t>
            </a:r>
            <a:endParaRPr lang="he-I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9872" y="0"/>
            <a:ext cx="30243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بطاقة عمل 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6286512" y="1100637"/>
          <a:ext cx="1904992" cy="414099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04992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400" b="1" u="none" dirty="0" smtClean="0"/>
                        <a:t>9</a:t>
                      </a:r>
                      <a:r>
                        <a:rPr lang="ar-SA" sz="2400" b="1" u="none" dirty="0" smtClean="0"/>
                        <a:t>1</a:t>
                      </a:r>
                      <a:endParaRPr lang="he-IL" sz="2400" b="1" u="none" dirty="0" smtClean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dirty="0" smtClean="0"/>
                        <a:t>100</a:t>
                      </a:r>
                      <a:endParaRPr lang="he-IL" sz="2400" b="1" u="none" dirty="0" smtClean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dirty="0" smtClean="0"/>
                        <a:t>1</a:t>
                      </a:r>
                      <a:r>
                        <a:rPr lang="ar-AE" sz="2400" b="1" u="none" dirty="0" smtClean="0"/>
                        <a:t>8</a:t>
                      </a:r>
                      <a:endParaRPr lang="he-IL" sz="2400" b="1" u="none" dirty="0" smtClean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dirty="0" smtClean="0"/>
                        <a:t>20</a:t>
                      </a:r>
                      <a:endParaRPr lang="he-IL" sz="2400" b="1" u="none" dirty="0" smtClean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dirty="0" smtClean="0"/>
                        <a:t>14</a:t>
                      </a:r>
                      <a:endParaRPr lang="he-IL" sz="2400" b="1" u="none" dirty="0" smtClean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u="none" dirty="0" smtClean="0"/>
                        <a:t>26</a:t>
                      </a:r>
                      <a:endParaRPr lang="he-IL" sz="2400" b="1" u="none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2071671" y="1029198"/>
          <a:ext cx="1904992" cy="4392455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04992"/>
              </a:tblGrid>
              <a:tr h="708660">
                <a:tc>
                  <a:txBody>
                    <a:bodyPr/>
                    <a:lstStyle/>
                    <a:p>
                      <a:pPr algn="ctr"/>
                      <a:endParaRPr lang="ar-SA" sz="2000" b="1" dirty="0" smtClean="0"/>
                    </a:p>
                    <a:p>
                      <a:pPr algn="ctr"/>
                      <a:r>
                        <a:rPr lang="ar-SA" sz="2000" b="1" dirty="0" smtClean="0"/>
                        <a:t>ثمانية عشر </a:t>
                      </a:r>
                      <a:endParaRPr lang="he-IL" sz="2000" b="1" dirty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عشرون </a:t>
                      </a:r>
                      <a:endParaRPr lang="he-IL" sz="2000" b="1" dirty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واحد وتسعون</a:t>
                      </a:r>
                      <a:endParaRPr lang="he-IL" sz="2000" b="1" dirty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err="1" smtClean="0"/>
                        <a:t>اربعة</a:t>
                      </a:r>
                      <a:r>
                        <a:rPr lang="ar-SA" sz="2000" b="1" dirty="0" smtClean="0"/>
                        <a:t> عشر </a:t>
                      </a:r>
                      <a:endParaRPr lang="he-IL" sz="2000" b="1" dirty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ستة وعشرون </a:t>
                      </a:r>
                      <a:endParaRPr lang="he-IL" sz="2000" b="1" dirty="0"/>
                    </a:p>
                  </a:txBody>
                  <a:tcPr/>
                </a:tc>
              </a:tr>
              <a:tr h="736759">
                <a:tc>
                  <a:txBody>
                    <a:bodyPr/>
                    <a:lstStyle/>
                    <a:p>
                      <a:pPr algn="ctr"/>
                      <a:r>
                        <a:rPr lang="ar-SA" sz="2000" b="1" dirty="0" smtClean="0"/>
                        <a:t>مئة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86447" y="500042"/>
            <a:ext cx="29289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u="sng" dirty="0" smtClean="0"/>
              <a:t>مد خطاً بين العدد واسمه:</a:t>
            </a: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xmlns="" val="14566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5143706" y="1988840"/>
            <a:ext cx="3558412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1">
              <a:lnSpc>
                <a:spcPct val="150000"/>
              </a:lnSpc>
            </a:pP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8104" y="1086238"/>
            <a:ext cx="33123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اكتب العدد السابق والتالي (قبل \ بعد) </a:t>
            </a:r>
            <a:endParaRPr lang="he-IL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23624" y="75982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بطاقة عمل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-252536" y="260648"/>
            <a:ext cx="460851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العدد السابق هو العدد الذي يأتي قبل ب 1</a:t>
            </a:r>
          </a:p>
          <a:p>
            <a:endParaRPr lang="ar-SA" sz="2400" dirty="0" smtClean="0"/>
          </a:p>
          <a:p>
            <a:r>
              <a:rPr lang="ar-SA" sz="2400" dirty="0" smtClean="0"/>
              <a:t>العدد التالي هو العدد الذي يأتي بعد ب 1</a:t>
            </a:r>
          </a:p>
          <a:p>
            <a:endParaRPr lang="ar-SA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929323" y="2214555"/>
            <a:ext cx="2357455" cy="4678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------- 20 --------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-------16--------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------- 30--------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-------25--------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------12---------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------ 53---------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-------41--------</a:t>
            </a:r>
          </a:p>
          <a:p>
            <a:pPr algn="ctr"/>
            <a:endParaRPr lang="ar-SA" sz="2000" b="1" dirty="0" smtClean="0"/>
          </a:p>
          <a:p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642911" y="2000240"/>
            <a:ext cx="3558412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1">
              <a:lnSpc>
                <a:spcPct val="150000"/>
              </a:lnSpc>
            </a:pPr>
            <a:endParaRPr lang="he-IL" sz="2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5" y="2071678"/>
            <a:ext cx="2357455" cy="4678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------- 29 --------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-------17--------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------- 50-------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-------33-------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------89--------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------ 31--------</a:t>
            </a:r>
          </a:p>
          <a:p>
            <a:pPr algn="ctr"/>
            <a:endParaRPr lang="ar-SA" sz="2000" b="1" dirty="0" smtClean="0"/>
          </a:p>
          <a:p>
            <a:pPr algn="ctr"/>
            <a:r>
              <a:rPr lang="ar-SA" sz="2000" b="1" dirty="0" smtClean="0"/>
              <a:t>-------83-------</a:t>
            </a:r>
          </a:p>
          <a:p>
            <a:pPr algn="ctr"/>
            <a:endParaRPr lang="ar-SA" sz="2000" b="1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88790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428598" y="2143117"/>
            <a:ext cx="2928927" cy="285752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95536" y="116634"/>
            <a:ext cx="8244408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بطاقة عمل – اسم العدد بالكلمات</a:t>
            </a:r>
          </a:p>
          <a:p>
            <a:pPr algn="ctr"/>
            <a:endParaRPr lang="ar-SA" sz="3200" b="1" dirty="0"/>
          </a:p>
          <a:p>
            <a:r>
              <a:rPr lang="ar-SA" sz="3200" b="1" dirty="0" smtClean="0"/>
              <a:t>لائم </a:t>
            </a:r>
            <a:r>
              <a:rPr lang="ar-SA" sz="3200" b="1" dirty="0"/>
              <a:t>ا</a:t>
            </a:r>
            <a:r>
              <a:rPr lang="ar-SA" sz="3200" b="1" dirty="0" smtClean="0"/>
              <a:t>سم العدد لرمز العدد بالأرقام:</a:t>
            </a:r>
          </a:p>
          <a:p>
            <a:endParaRPr lang="ar-SA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72067" y="1988842"/>
            <a:ext cx="3820415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ثمانية وستون</a:t>
            </a:r>
          </a:p>
          <a:p>
            <a:endParaRPr lang="ar-SA" sz="3200" dirty="0"/>
          </a:p>
          <a:p>
            <a:r>
              <a:rPr lang="ar-SA" sz="3200" dirty="0" smtClean="0"/>
              <a:t>ثلاثة وسبعون </a:t>
            </a:r>
          </a:p>
          <a:p>
            <a:endParaRPr lang="ar-SA" sz="3200" dirty="0"/>
          </a:p>
          <a:p>
            <a:r>
              <a:rPr lang="ar-SA" sz="3200" dirty="0" smtClean="0"/>
              <a:t>تسعة وعشرون</a:t>
            </a:r>
          </a:p>
          <a:p>
            <a:endParaRPr lang="ar-SA" sz="3200" dirty="0"/>
          </a:p>
          <a:p>
            <a:r>
              <a:rPr lang="ar-SA" sz="3200" dirty="0" smtClean="0"/>
              <a:t>سبعة وسبعون </a:t>
            </a:r>
          </a:p>
          <a:p>
            <a:endParaRPr lang="ar-SA" sz="3200" dirty="0"/>
          </a:p>
          <a:p>
            <a:r>
              <a:rPr lang="ar-AE" sz="3200" dirty="0" smtClean="0"/>
              <a:t>ثلاثة </a:t>
            </a:r>
            <a:r>
              <a:rPr lang="ar-SA" sz="3200" dirty="0" smtClean="0"/>
              <a:t>عشر</a:t>
            </a:r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7" y="2428868"/>
            <a:ext cx="223224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اعتمد على استراتيجية قراءة العدد </a:t>
            </a:r>
          </a:p>
          <a:p>
            <a:r>
              <a:rPr lang="ar-SA" sz="2200" b="1" dirty="0" smtClean="0"/>
              <a:t>اولا منزلة </a:t>
            </a:r>
            <a:r>
              <a:rPr lang="ar-SA" sz="2200" b="1" dirty="0" err="1" smtClean="0"/>
              <a:t>الاحاد</a:t>
            </a:r>
            <a:r>
              <a:rPr lang="ar-SA" sz="2200" b="1" dirty="0" smtClean="0"/>
              <a:t>  ومن ثم منزلة العشرات</a:t>
            </a:r>
            <a:endParaRPr lang="he-IL" sz="2200" b="1" dirty="0"/>
          </a:p>
        </p:txBody>
      </p:sp>
      <p:sp>
        <p:nvSpPr>
          <p:cNvPr id="6" name="מלבן 5"/>
          <p:cNvSpPr/>
          <p:nvPr/>
        </p:nvSpPr>
        <p:spPr>
          <a:xfrm>
            <a:off x="413792" y="2017065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3200" b="1" dirty="0" smtClean="0"/>
              <a:t>29</a:t>
            </a:r>
            <a:endParaRPr lang="ar-SA" sz="3200" b="1" dirty="0"/>
          </a:p>
          <a:p>
            <a:endParaRPr lang="ar-SA" sz="3200" b="1" dirty="0"/>
          </a:p>
          <a:p>
            <a:r>
              <a:rPr lang="ar-SA" sz="3200" b="1" dirty="0" smtClean="0"/>
              <a:t>77</a:t>
            </a:r>
            <a:endParaRPr lang="ar-SA" sz="3200" b="1" dirty="0"/>
          </a:p>
          <a:p>
            <a:endParaRPr lang="ar-SA" sz="3200" b="1" dirty="0"/>
          </a:p>
          <a:p>
            <a:r>
              <a:rPr lang="ar-SA" sz="3200" b="1" dirty="0" smtClean="0"/>
              <a:t>13</a:t>
            </a:r>
            <a:endParaRPr lang="ar-SA" sz="3200" b="1" dirty="0"/>
          </a:p>
          <a:p>
            <a:endParaRPr lang="ar-SA" sz="3200" b="1" dirty="0"/>
          </a:p>
          <a:p>
            <a:r>
              <a:rPr lang="ar-SA" sz="3200" b="1" dirty="0" smtClean="0"/>
              <a:t>68</a:t>
            </a:r>
            <a:endParaRPr lang="ar-SA" sz="3200" b="1" dirty="0"/>
          </a:p>
          <a:p>
            <a:endParaRPr lang="ar-SA" sz="3200" b="1" dirty="0"/>
          </a:p>
          <a:p>
            <a:r>
              <a:rPr lang="ar-SA" sz="3200" b="1" dirty="0" smtClean="0"/>
              <a:t>73</a:t>
            </a:r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xmlns="" val="8438521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/>
          <p:cNvSpPr/>
          <p:nvPr/>
        </p:nvSpPr>
        <p:spPr>
          <a:xfrm>
            <a:off x="285720" y="1428736"/>
            <a:ext cx="2571768" cy="321471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95536" y="116631"/>
            <a:ext cx="824440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بطاقة عمل – </a:t>
            </a:r>
            <a:r>
              <a:rPr lang="ar-AE" sz="3200" b="1" dirty="0" smtClean="0"/>
              <a:t>اسم</a:t>
            </a:r>
            <a:r>
              <a:rPr lang="ar-SA" sz="3200" b="1" dirty="0" smtClean="0"/>
              <a:t> العدد</a:t>
            </a:r>
            <a:r>
              <a:rPr lang="ar-AE" sz="3200" b="1" dirty="0" smtClean="0"/>
              <a:t> بالكلمات</a:t>
            </a:r>
            <a:r>
              <a:rPr lang="ar-SA" sz="3200" b="1" dirty="0" smtClean="0"/>
              <a:t> </a:t>
            </a:r>
            <a:endParaRPr lang="ar-SA" sz="3200" b="1" dirty="0"/>
          </a:p>
          <a:p>
            <a:r>
              <a:rPr lang="ar-SA" sz="3200" b="1" u="sng" dirty="0" smtClean="0"/>
              <a:t>هيّا نكتب اسم العدد : </a:t>
            </a:r>
            <a:endParaRPr lang="ar-SA" sz="4000" b="1" dirty="0" smtClean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7496224"/>
              </p:ext>
            </p:extLst>
          </p:nvPr>
        </p:nvGraphicFramePr>
        <p:xfrm>
          <a:off x="3779912" y="1340770"/>
          <a:ext cx="5015880" cy="58315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96087"/>
                <a:gridCol w="3219793"/>
              </a:tblGrid>
              <a:tr h="93726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 رمز العدد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اسم العدد 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726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مثال:   2</a:t>
                      </a:r>
                      <a:r>
                        <a:rPr lang="ar-AE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خمسة وعشرون 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AE" sz="2800" b="1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AE" sz="2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5" y="2000240"/>
            <a:ext cx="223224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اعتمد على استراتيجية قراءة العدد </a:t>
            </a:r>
          </a:p>
          <a:p>
            <a:r>
              <a:rPr lang="ar-SA" sz="2200" b="1" dirty="0" smtClean="0"/>
              <a:t>أولا منزلة </a:t>
            </a:r>
            <a:r>
              <a:rPr lang="ar-SA" sz="2200" b="1" dirty="0" err="1" smtClean="0"/>
              <a:t>الاحاد</a:t>
            </a:r>
            <a:r>
              <a:rPr lang="ar-SA" sz="2200" b="1" dirty="0" smtClean="0"/>
              <a:t> ومن ثم منزلة العشرات </a:t>
            </a:r>
            <a:endParaRPr lang="he-IL" sz="2200" b="1" dirty="0"/>
          </a:p>
        </p:txBody>
      </p:sp>
    </p:spTree>
    <p:extLst>
      <p:ext uri="{BB962C8B-B14F-4D97-AF65-F5344CB8AC3E}">
        <p14:creationId xmlns:p14="http://schemas.microsoft.com/office/powerpoint/2010/main" xmlns="" val="1904273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/>
          <p:cNvSpPr/>
          <p:nvPr/>
        </p:nvSpPr>
        <p:spPr>
          <a:xfrm>
            <a:off x="285720" y="1428736"/>
            <a:ext cx="2571768" cy="321471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95536" y="116631"/>
            <a:ext cx="824440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بطاقة عمل – </a:t>
            </a:r>
            <a:r>
              <a:rPr lang="ar-AE" sz="3200" b="1" dirty="0" smtClean="0"/>
              <a:t>اسم</a:t>
            </a:r>
            <a:r>
              <a:rPr lang="ar-SA" sz="3200" b="1" dirty="0" smtClean="0"/>
              <a:t> العدد</a:t>
            </a:r>
            <a:r>
              <a:rPr lang="ar-AE" sz="3200" b="1" dirty="0" smtClean="0"/>
              <a:t> بالكلمات</a:t>
            </a:r>
            <a:r>
              <a:rPr lang="ar-SA" sz="3200" b="1" dirty="0" smtClean="0"/>
              <a:t> </a:t>
            </a:r>
            <a:endParaRPr lang="ar-SA" sz="3200" b="1" dirty="0"/>
          </a:p>
          <a:p>
            <a:r>
              <a:rPr lang="ar-SA" sz="3200" b="1" u="sng" dirty="0" smtClean="0"/>
              <a:t>هيّا نكتب اسم العدد : </a:t>
            </a:r>
            <a:endParaRPr lang="ar-SA" sz="4000" b="1" dirty="0" smtClean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67496224"/>
              </p:ext>
            </p:extLst>
          </p:nvPr>
        </p:nvGraphicFramePr>
        <p:xfrm>
          <a:off x="3779912" y="1340770"/>
          <a:ext cx="5015880" cy="583153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96087"/>
                <a:gridCol w="3219793"/>
              </a:tblGrid>
              <a:tr h="93726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 رمز العدد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اسم العدد 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726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مثال:   2</a:t>
                      </a:r>
                      <a:r>
                        <a:rPr lang="ar-AE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خمسة وعشرون 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5288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5" y="2000240"/>
            <a:ext cx="223224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اعتمد على استراتيجية قراءة العدد </a:t>
            </a:r>
          </a:p>
          <a:p>
            <a:r>
              <a:rPr lang="ar-SA" sz="2200" b="1" dirty="0" smtClean="0"/>
              <a:t>أولا منزلة </a:t>
            </a:r>
            <a:r>
              <a:rPr lang="ar-SA" sz="2200" b="1" dirty="0" err="1" smtClean="0"/>
              <a:t>الاحاد</a:t>
            </a:r>
            <a:r>
              <a:rPr lang="ar-SA" sz="2200" b="1" dirty="0" smtClean="0"/>
              <a:t> ومن ثم منزلة العشرات </a:t>
            </a:r>
            <a:endParaRPr lang="he-IL" sz="2200" b="1" dirty="0"/>
          </a:p>
        </p:txBody>
      </p:sp>
    </p:spTree>
    <p:extLst>
      <p:ext uri="{BB962C8B-B14F-4D97-AF65-F5344CB8AC3E}">
        <p14:creationId xmlns:p14="http://schemas.microsoft.com/office/powerpoint/2010/main" xmlns="" val="19042739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59632" y="2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600" b="1" dirty="0" smtClean="0"/>
              <a:t>بطاقة عمل – رمز العدد</a:t>
            </a:r>
            <a:br>
              <a:rPr lang="ar-SA" sz="3600" b="1" dirty="0" smtClean="0"/>
            </a:br>
            <a:r>
              <a:rPr lang="ar-SA" sz="3600" b="1" dirty="0" smtClean="0"/>
              <a:t> اكتب رمز العدد(</a:t>
            </a:r>
            <a:r>
              <a:rPr lang="ar-SA" sz="3600" b="1" dirty="0" err="1" smtClean="0"/>
              <a:t>بالارقام</a:t>
            </a:r>
            <a:r>
              <a:rPr lang="ar-SA" sz="3600" b="1" dirty="0" smtClean="0"/>
              <a:t>)</a:t>
            </a:r>
            <a:endParaRPr lang="he-IL" sz="3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243167" y="1772465"/>
            <a:ext cx="6400800" cy="4514056"/>
          </a:xfrm>
        </p:spPr>
        <p:txBody>
          <a:bodyPr>
            <a:normAutofit lnSpcReduction="10000"/>
          </a:bodyPr>
          <a:lstStyle/>
          <a:p>
            <a:pPr marL="514350" indent="-514350" algn="r"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ثمانية </a:t>
            </a:r>
            <a:r>
              <a:rPr lang="ar-AE" dirty="0" smtClean="0">
                <a:solidFill>
                  <a:schemeClr val="tx1"/>
                </a:solidFill>
              </a:rPr>
              <a:t>و</a:t>
            </a:r>
            <a:r>
              <a:rPr lang="ar-SA" dirty="0" smtClean="0">
                <a:solidFill>
                  <a:schemeClr val="tx1"/>
                </a:solidFill>
              </a:rPr>
              <a:t>عشرون </a:t>
            </a:r>
          </a:p>
          <a:p>
            <a:pPr marL="514350" indent="-514350" algn="r">
              <a:buAutoNum type="arabicPeriod"/>
            </a:pPr>
            <a:r>
              <a:rPr lang="ar-AE" dirty="0" smtClean="0">
                <a:solidFill>
                  <a:schemeClr val="tx1"/>
                </a:solidFill>
              </a:rPr>
              <a:t>واحد</a:t>
            </a:r>
            <a:r>
              <a:rPr lang="ar-SA" dirty="0" smtClean="0">
                <a:solidFill>
                  <a:schemeClr val="tx1"/>
                </a:solidFill>
              </a:rPr>
              <a:t> وثلاثون </a:t>
            </a:r>
          </a:p>
          <a:p>
            <a:pPr marL="514350" indent="-514350" algn="r"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تسعة عشر </a:t>
            </a:r>
          </a:p>
          <a:p>
            <a:pPr marL="514350" indent="-514350" algn="r">
              <a:buAutoNum type="arabicPeriod"/>
            </a:pPr>
            <a:r>
              <a:rPr lang="ar-AE" dirty="0" smtClean="0">
                <a:solidFill>
                  <a:schemeClr val="tx1"/>
                </a:solidFill>
              </a:rPr>
              <a:t>تسعة و</a:t>
            </a:r>
            <a:r>
              <a:rPr lang="ar-SA" dirty="0" smtClean="0">
                <a:solidFill>
                  <a:schemeClr val="tx1"/>
                </a:solidFill>
              </a:rPr>
              <a:t>عشرون </a:t>
            </a:r>
          </a:p>
          <a:p>
            <a:pPr marL="514350" indent="-514350" algn="r">
              <a:buAutoNum type="arabicPeriod"/>
            </a:pPr>
            <a:r>
              <a:rPr lang="ar-AE" dirty="0" smtClean="0">
                <a:solidFill>
                  <a:schemeClr val="tx1"/>
                </a:solidFill>
              </a:rPr>
              <a:t>ثمانية عشر</a:t>
            </a:r>
            <a:endParaRPr lang="ar-SA" dirty="0" smtClean="0">
              <a:solidFill>
                <a:schemeClr val="tx1"/>
              </a:solidFill>
            </a:endParaRPr>
          </a:p>
          <a:p>
            <a:pPr marL="514350" indent="-514350" algn="r"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خمسة وخمسون </a:t>
            </a:r>
          </a:p>
          <a:p>
            <a:pPr marL="514350" indent="-514350" algn="r"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عشرون </a:t>
            </a:r>
          </a:p>
          <a:p>
            <a:pPr marL="514350" indent="-514350" algn="r"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ستة وخمسون</a:t>
            </a: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4786314" y="1857366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1800" dirty="0" smtClean="0"/>
                        <a:t>8</a:t>
                      </a:r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dirty="0" smtClean="0"/>
                        <a:t>2</a:t>
                      </a:r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4938714" y="2415219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5429258" y="2915286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4857754" y="3500439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/>
        </p:nvGraphicFramePr>
        <p:xfrm>
          <a:off x="5786446" y="4000506"/>
          <a:ext cx="714382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7191"/>
                <a:gridCol w="357191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4786314" y="4572009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5715010" y="5072076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טבלה 10"/>
          <p:cNvGraphicFramePr>
            <a:graphicFrameLocks noGrp="1"/>
          </p:cNvGraphicFramePr>
          <p:nvPr/>
        </p:nvGraphicFramePr>
        <p:xfrm>
          <a:off x="5000629" y="5629929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1034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244408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بطاقة عمل – العدد بالكلمات</a:t>
            </a:r>
            <a:endParaRPr lang="ar-SA" sz="3200" b="1" dirty="0"/>
          </a:p>
          <a:p>
            <a:r>
              <a:rPr lang="ar-SA" sz="4000" b="1" u="sng" dirty="0" smtClean="0"/>
              <a:t>هيّا نكتب العدد بالكلمات </a:t>
            </a:r>
            <a:endParaRPr lang="ar-SA" sz="4800" b="1" dirty="0" smtClean="0"/>
          </a:p>
          <a:p>
            <a:endParaRPr lang="ar-SA" sz="40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4643441" y="1500176"/>
            <a:ext cx="421484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مثال :  41 –   واحد وأربعون </a:t>
            </a:r>
            <a:endParaRPr lang="he-IL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4321207" y="2071678"/>
            <a:ext cx="460851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 1</a:t>
            </a:r>
            <a:r>
              <a:rPr lang="ar-SA" sz="2400" dirty="0" smtClean="0"/>
              <a:t>.    78: ---------------------------</a:t>
            </a:r>
          </a:p>
          <a:p>
            <a:endParaRPr lang="ar-SA" sz="2400" dirty="0"/>
          </a:p>
          <a:p>
            <a:r>
              <a:rPr lang="ar-SA" sz="2400" dirty="0" smtClean="0"/>
              <a:t>2.    55: ---------------------------- </a:t>
            </a:r>
          </a:p>
          <a:p>
            <a:endParaRPr lang="ar-SA" sz="2400" dirty="0"/>
          </a:p>
          <a:p>
            <a:r>
              <a:rPr lang="ar-SA" sz="2400" dirty="0" smtClean="0"/>
              <a:t>3.    21: ----------------------------</a:t>
            </a:r>
          </a:p>
          <a:p>
            <a:endParaRPr lang="ar-SA" sz="2400" dirty="0"/>
          </a:p>
          <a:p>
            <a:r>
              <a:rPr lang="ar-SA" sz="2400" dirty="0" smtClean="0"/>
              <a:t>4.    60: ----------------------------- </a:t>
            </a:r>
          </a:p>
          <a:p>
            <a:endParaRPr lang="ar-SA" sz="2400" dirty="0"/>
          </a:p>
          <a:p>
            <a:r>
              <a:rPr lang="ar-SA" sz="2400" dirty="0" smtClean="0"/>
              <a:t>5.   48: ----------------------------</a:t>
            </a:r>
          </a:p>
          <a:p>
            <a:endParaRPr lang="ar-SA" sz="2400" dirty="0"/>
          </a:p>
          <a:p>
            <a:r>
              <a:rPr lang="ar-SA" sz="2400" dirty="0" smtClean="0"/>
              <a:t>6.  52: ----------------------------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093471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4"/>
            <a:ext cx="8244408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بطاقة عمل – العدد </a:t>
            </a:r>
            <a:r>
              <a:rPr lang="ar-SA" sz="3200" b="1" dirty="0" err="1" smtClean="0"/>
              <a:t>بالارقام</a:t>
            </a:r>
            <a:endParaRPr lang="ar-SA" sz="3200" b="1" dirty="0"/>
          </a:p>
          <a:p>
            <a:r>
              <a:rPr lang="ar-SA" sz="3200" b="1" u="sng" dirty="0" smtClean="0"/>
              <a:t>هيّا نكتب رمز العدد</a:t>
            </a:r>
            <a:endParaRPr lang="ar-SA" sz="4800" b="1" dirty="0" smtClean="0"/>
          </a:p>
          <a:p>
            <a:endParaRPr lang="ar-SA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3968" y="1442976"/>
            <a:ext cx="43559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مثال :   </a:t>
            </a:r>
            <a:r>
              <a:rPr lang="ar-AE" sz="2400" dirty="0" smtClean="0"/>
              <a:t>سبعة</a:t>
            </a:r>
            <a:r>
              <a:rPr lang="ar-SA" sz="2400" dirty="0" smtClean="0"/>
              <a:t> </a:t>
            </a:r>
            <a:r>
              <a:rPr lang="ar-AE" sz="2400" dirty="0" smtClean="0"/>
              <a:t>عشر</a:t>
            </a:r>
            <a:r>
              <a:rPr lang="ar-SA" sz="2400" dirty="0" smtClean="0"/>
              <a:t>= 17  </a:t>
            </a:r>
          </a:p>
          <a:p>
            <a:r>
              <a:rPr lang="ar-SA" sz="2400" dirty="0"/>
              <a:t> </a:t>
            </a:r>
            <a:r>
              <a:rPr lang="ar-SA" sz="2400" dirty="0" smtClean="0"/>
              <a:t>       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87420" y="2104148"/>
            <a:ext cx="4427984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eriod"/>
            </a:pPr>
            <a:r>
              <a:rPr lang="ar-SA" sz="3200" dirty="0" smtClean="0"/>
              <a:t>خمسون= </a:t>
            </a:r>
          </a:p>
          <a:p>
            <a:pPr marL="342900" indent="-342900">
              <a:buAutoNum type="arabicPeriod"/>
            </a:pPr>
            <a:r>
              <a:rPr lang="ar-SA" sz="3200" dirty="0" smtClean="0"/>
              <a:t>ثلاثة </a:t>
            </a:r>
            <a:r>
              <a:rPr lang="ar-AE" sz="3200" dirty="0" smtClean="0"/>
              <a:t>و</a:t>
            </a:r>
            <a:r>
              <a:rPr lang="ar-SA" sz="3200" dirty="0" smtClean="0"/>
              <a:t>ثمانون =</a:t>
            </a:r>
          </a:p>
          <a:p>
            <a:pPr marL="342900" indent="-342900">
              <a:buAutoNum type="arabicPeriod"/>
            </a:pPr>
            <a:r>
              <a:rPr lang="ar-SA" sz="3200" dirty="0" smtClean="0"/>
              <a:t>مئة =</a:t>
            </a:r>
          </a:p>
          <a:p>
            <a:pPr marL="342900" indent="-342900">
              <a:buAutoNum type="arabicPeriod"/>
            </a:pPr>
            <a:r>
              <a:rPr lang="ar-SA" sz="3200" dirty="0" smtClean="0"/>
              <a:t>ستة وسبعون=</a:t>
            </a:r>
          </a:p>
          <a:p>
            <a:pPr marL="342900" indent="-342900">
              <a:buAutoNum type="arabicPeriod"/>
            </a:pPr>
            <a:r>
              <a:rPr lang="ar-SA" sz="3200" dirty="0" smtClean="0"/>
              <a:t>أربعة عشر= </a:t>
            </a:r>
          </a:p>
          <a:p>
            <a:pPr marL="342900" indent="-342900">
              <a:buAutoNum type="arabicPeriod"/>
            </a:pPr>
            <a:r>
              <a:rPr lang="ar-SA" sz="3200" dirty="0" smtClean="0"/>
              <a:t>اثنان وعشرون= </a:t>
            </a:r>
          </a:p>
          <a:p>
            <a:pPr marL="342900" indent="-342900">
              <a:buAutoNum type="arabicPeriod"/>
            </a:pPr>
            <a:r>
              <a:rPr lang="ar-AE" sz="3200" dirty="0" smtClean="0"/>
              <a:t>سبعة </a:t>
            </a:r>
            <a:r>
              <a:rPr lang="ar-AE" sz="3200" dirty="0" err="1" smtClean="0"/>
              <a:t>و</a:t>
            </a:r>
            <a:r>
              <a:rPr lang="ar-SA" sz="3200" dirty="0" smtClean="0"/>
              <a:t>ثلاثون=   </a:t>
            </a:r>
            <a:endParaRPr lang="he-IL" sz="3200" dirty="0"/>
          </a:p>
        </p:txBody>
      </p:sp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5572134" y="2214555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טבלה 10"/>
          <p:cNvGraphicFramePr>
            <a:graphicFrameLocks noGrp="1"/>
          </p:cNvGraphicFramePr>
          <p:nvPr/>
        </p:nvGraphicFramePr>
        <p:xfrm>
          <a:off x="4857754" y="2714622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/>
        </p:nvGraphicFramePr>
        <p:xfrm>
          <a:off x="6286514" y="3143250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טבלה 13"/>
          <p:cNvGraphicFramePr>
            <a:graphicFrameLocks noGrp="1"/>
          </p:cNvGraphicFramePr>
          <p:nvPr/>
        </p:nvGraphicFramePr>
        <p:xfrm>
          <a:off x="5143506" y="3643314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טבלה 14"/>
          <p:cNvGraphicFramePr>
            <a:graphicFrameLocks noGrp="1"/>
          </p:cNvGraphicFramePr>
          <p:nvPr/>
        </p:nvGraphicFramePr>
        <p:xfrm>
          <a:off x="5357818" y="4201170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טבלה 16"/>
          <p:cNvGraphicFramePr>
            <a:graphicFrameLocks noGrp="1"/>
          </p:cNvGraphicFramePr>
          <p:nvPr/>
        </p:nvGraphicFramePr>
        <p:xfrm>
          <a:off x="4857754" y="4714884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טבלה 17"/>
          <p:cNvGraphicFramePr>
            <a:graphicFrameLocks noGrp="1"/>
          </p:cNvGraphicFramePr>
          <p:nvPr/>
        </p:nvGraphicFramePr>
        <p:xfrm>
          <a:off x="5214942" y="5143512"/>
          <a:ext cx="1071570" cy="3708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535785"/>
                <a:gridCol w="535785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34711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כב עם 5 פינות 1"/>
          <p:cNvSpPr/>
          <p:nvPr/>
        </p:nvSpPr>
        <p:spPr>
          <a:xfrm>
            <a:off x="3000364" y="264318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66</a:t>
            </a:r>
            <a:endParaRPr lang="he-IL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929323" y="71416"/>
            <a:ext cx="271464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بطاقة عمل- </a:t>
            </a:r>
          </a:p>
          <a:p>
            <a:r>
              <a:rPr lang="ar-SA" sz="2000" b="1" dirty="0" smtClean="0"/>
              <a:t>لوّن العدد واسمه بنفس اللون </a:t>
            </a:r>
            <a:endParaRPr lang="he-IL" sz="2000" b="1" dirty="0"/>
          </a:p>
        </p:txBody>
      </p:sp>
      <p:sp>
        <p:nvSpPr>
          <p:cNvPr id="4" name="כוכב עם 5 פינות 3"/>
          <p:cNvSpPr/>
          <p:nvPr/>
        </p:nvSpPr>
        <p:spPr>
          <a:xfrm>
            <a:off x="3143272" y="85723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50</a:t>
            </a:r>
            <a:endParaRPr lang="he-IL" sz="2400" dirty="0"/>
          </a:p>
        </p:txBody>
      </p:sp>
      <p:sp>
        <p:nvSpPr>
          <p:cNvPr id="5" name="כוכב עם 5 פינות 4"/>
          <p:cNvSpPr/>
          <p:nvPr/>
        </p:nvSpPr>
        <p:spPr>
          <a:xfrm>
            <a:off x="214283" y="85723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ثلاثة وثلاثون </a:t>
            </a:r>
            <a:endParaRPr lang="he-IL" sz="2000" dirty="0"/>
          </a:p>
        </p:txBody>
      </p:sp>
      <p:sp>
        <p:nvSpPr>
          <p:cNvPr id="6" name="כוכב עם 5 פינות 5"/>
          <p:cNvSpPr/>
          <p:nvPr/>
        </p:nvSpPr>
        <p:spPr>
          <a:xfrm>
            <a:off x="5929323" y="264318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33</a:t>
            </a:r>
            <a:endParaRPr lang="he-IL" sz="2400" dirty="0"/>
          </a:p>
        </p:txBody>
      </p:sp>
      <p:sp>
        <p:nvSpPr>
          <p:cNvPr id="7" name="כוכב עם 5 פינות 6"/>
          <p:cNvSpPr/>
          <p:nvPr/>
        </p:nvSpPr>
        <p:spPr>
          <a:xfrm>
            <a:off x="5929323" y="85723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خمسة وسبعون </a:t>
            </a:r>
            <a:endParaRPr lang="he-IL" sz="2400" dirty="0"/>
          </a:p>
        </p:txBody>
      </p:sp>
      <p:sp>
        <p:nvSpPr>
          <p:cNvPr id="8" name="כוכב עם 5 פינות 7"/>
          <p:cNvSpPr/>
          <p:nvPr/>
        </p:nvSpPr>
        <p:spPr>
          <a:xfrm>
            <a:off x="71439" y="2643182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75</a:t>
            </a:r>
            <a:endParaRPr lang="he-IL" sz="2400" dirty="0"/>
          </a:p>
        </p:txBody>
      </p:sp>
      <p:sp>
        <p:nvSpPr>
          <p:cNvPr id="9" name="כוכב עם 5 פינות 8"/>
          <p:cNvSpPr/>
          <p:nvPr/>
        </p:nvSpPr>
        <p:spPr>
          <a:xfrm>
            <a:off x="5214943" y="4500570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خمسون </a:t>
            </a:r>
            <a:endParaRPr lang="he-IL" sz="2400" dirty="0"/>
          </a:p>
        </p:txBody>
      </p:sp>
      <p:sp>
        <p:nvSpPr>
          <p:cNvPr id="10" name="כוכב עם 5 פינות 9"/>
          <p:cNvSpPr/>
          <p:nvPr/>
        </p:nvSpPr>
        <p:spPr>
          <a:xfrm>
            <a:off x="2285984" y="4500570"/>
            <a:ext cx="2857488" cy="1714512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ستة وستون </a:t>
            </a:r>
            <a:endParaRPr lang="he-IL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אליפסה 13"/>
          <p:cNvSpPr/>
          <p:nvPr/>
        </p:nvSpPr>
        <p:spPr>
          <a:xfrm>
            <a:off x="5328815" y="2398671"/>
            <a:ext cx="1224136" cy="38164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7596336" y="2420889"/>
            <a:ext cx="1224136" cy="38164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563896" y="38928"/>
            <a:ext cx="208101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sz="3600" b="1" dirty="0" smtClean="0"/>
              <a:t>نفذ التعليمات</a:t>
            </a:r>
            <a:endParaRPr lang="he-IL" sz="3600" b="1" dirty="0"/>
          </a:p>
        </p:txBody>
      </p:sp>
      <p:sp>
        <p:nvSpPr>
          <p:cNvPr id="6" name="מלבן 5"/>
          <p:cNvSpPr/>
          <p:nvPr/>
        </p:nvSpPr>
        <p:spPr>
          <a:xfrm>
            <a:off x="6311082" y="836712"/>
            <a:ext cx="2347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 smtClean="0"/>
              <a:t>ارسم مربع حول منزلة الآحاد</a:t>
            </a:r>
            <a:endParaRPr lang="he-IL" b="1" dirty="0"/>
          </a:p>
        </p:txBody>
      </p:sp>
      <p:sp>
        <p:nvSpPr>
          <p:cNvPr id="7" name="מלבן 6"/>
          <p:cNvSpPr/>
          <p:nvPr/>
        </p:nvSpPr>
        <p:spPr>
          <a:xfrm>
            <a:off x="5927439" y="863149"/>
            <a:ext cx="357191" cy="3428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884374" y="2636914"/>
            <a:ext cx="585417" cy="332398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AE" sz="2800" b="1" dirty="0" smtClean="0"/>
              <a:t>54</a:t>
            </a:r>
          </a:p>
          <a:p>
            <a:pPr>
              <a:lnSpc>
                <a:spcPct val="150000"/>
              </a:lnSpc>
            </a:pPr>
            <a:r>
              <a:rPr lang="ar-AE" sz="2800" b="1" dirty="0" smtClean="0"/>
              <a:t>35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/>
              <a:t>9</a:t>
            </a:r>
            <a:r>
              <a:rPr lang="ar-AE" sz="2800" b="1" dirty="0" smtClean="0"/>
              <a:t>2</a:t>
            </a:r>
          </a:p>
          <a:p>
            <a:pPr>
              <a:lnSpc>
                <a:spcPct val="150000"/>
              </a:lnSpc>
            </a:pPr>
            <a:r>
              <a:rPr lang="ar-AE" sz="2800" b="1" dirty="0" smtClean="0"/>
              <a:t>85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/>
              <a:t>7</a:t>
            </a:r>
            <a:r>
              <a:rPr lang="ar-AE" sz="2800" b="1" dirty="0" smtClean="0"/>
              <a:t>6</a:t>
            </a:r>
          </a:p>
        </p:txBody>
      </p:sp>
      <p:sp>
        <p:nvSpPr>
          <p:cNvPr id="9" name="מלבן 8"/>
          <p:cNvSpPr/>
          <p:nvPr/>
        </p:nvSpPr>
        <p:spPr>
          <a:xfrm>
            <a:off x="5292081" y="2564906"/>
            <a:ext cx="92069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AE" sz="2800" b="1" dirty="0" smtClean="0"/>
              <a:t>8</a:t>
            </a:r>
            <a:r>
              <a:rPr lang="ar-SA" sz="2800" b="1" dirty="0" smtClean="0"/>
              <a:t>0</a:t>
            </a:r>
            <a:endParaRPr lang="ar-AE" sz="2800" b="1" dirty="0" smtClean="0"/>
          </a:p>
          <a:p>
            <a:pPr>
              <a:lnSpc>
                <a:spcPct val="150000"/>
              </a:lnSpc>
            </a:pPr>
            <a:r>
              <a:rPr lang="ar-AE" sz="2800" b="1" dirty="0" smtClean="0"/>
              <a:t>7</a:t>
            </a:r>
            <a:r>
              <a:rPr lang="ar-SA" sz="2800" b="1" dirty="0" smtClean="0"/>
              <a:t>3</a:t>
            </a:r>
            <a:endParaRPr lang="ar-AE" sz="2800" b="1" dirty="0" smtClean="0"/>
          </a:p>
          <a:p>
            <a:pPr>
              <a:lnSpc>
                <a:spcPct val="150000"/>
              </a:lnSpc>
            </a:pPr>
            <a:r>
              <a:rPr lang="ar-AE" sz="2800" b="1" dirty="0" smtClean="0"/>
              <a:t>90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/>
              <a:t>6</a:t>
            </a:r>
            <a:r>
              <a:rPr lang="ar-AE" sz="2800" b="1" dirty="0" smtClean="0"/>
              <a:t>5</a:t>
            </a:r>
            <a:endParaRPr lang="he-IL" sz="2800" b="1" dirty="0" smtClean="0"/>
          </a:p>
          <a:p>
            <a:pPr>
              <a:lnSpc>
                <a:spcPct val="150000"/>
              </a:lnSpc>
            </a:pPr>
            <a:r>
              <a:rPr lang="ar-SA" sz="2800" b="1" dirty="0" smtClean="0"/>
              <a:t>2</a:t>
            </a:r>
            <a:r>
              <a:rPr lang="ar-AE" sz="2800" b="1" dirty="0" smtClean="0"/>
              <a:t>5</a:t>
            </a:r>
            <a:endParaRPr lang="ar-SA" sz="2800" b="1" dirty="0"/>
          </a:p>
        </p:txBody>
      </p:sp>
      <p:sp>
        <p:nvSpPr>
          <p:cNvPr id="5" name="מלבן 4"/>
          <p:cNvSpPr/>
          <p:nvPr/>
        </p:nvSpPr>
        <p:spPr>
          <a:xfrm>
            <a:off x="6120333" y="1260173"/>
            <a:ext cx="25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/>
              <a:t>ارسم </a:t>
            </a:r>
            <a:r>
              <a:rPr lang="ar-JO" b="1" dirty="0" smtClean="0"/>
              <a:t>دائرة حول </a:t>
            </a:r>
            <a:r>
              <a:rPr lang="ar-AE" b="1" dirty="0" smtClean="0"/>
              <a:t>منزلة </a:t>
            </a:r>
            <a:r>
              <a:rPr lang="ar-SA" b="1" dirty="0" smtClean="0"/>
              <a:t>العشرات</a:t>
            </a:r>
            <a:endParaRPr lang="he-IL" b="1" dirty="0"/>
          </a:p>
        </p:txBody>
      </p:sp>
      <p:sp>
        <p:nvSpPr>
          <p:cNvPr id="15" name="מלבן מעוגל 14"/>
          <p:cNvSpPr/>
          <p:nvPr/>
        </p:nvSpPr>
        <p:spPr>
          <a:xfrm>
            <a:off x="1115616" y="1744137"/>
            <a:ext cx="2448272" cy="4061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000" b="1">
              <a:latin typeface="Traditional Arabic" pitchFamily="18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9632" y="1844826"/>
            <a:ext cx="2088232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u="sng" dirty="0" smtClean="0">
                <a:latin typeface="Traditional Arabic" pitchFamily="18" charset="-78"/>
                <a:cs typeface="Traditional Arabic" pitchFamily="18" charset="-78"/>
              </a:rPr>
              <a:t>تذكر عزيزي الطالب</a:t>
            </a:r>
          </a:p>
          <a:p>
            <a:pPr algn="ctr"/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م</a:t>
            </a:r>
            <a:r>
              <a:rPr lang="ar-JO" sz="2000" b="1" dirty="0" smtClean="0">
                <a:latin typeface="Traditional Arabic" pitchFamily="18" charset="-78"/>
                <a:cs typeface="Traditional Arabic" pitchFamily="18" charset="-78"/>
              </a:rPr>
              <a:t>ن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زلة الآحاد تقع في </a:t>
            </a:r>
            <a:r>
              <a:rPr lang="ar-SA" sz="2000" b="1" dirty="0" err="1" smtClean="0">
                <a:latin typeface="Traditional Arabic" pitchFamily="18" charset="-78"/>
                <a:cs typeface="Traditional Arabic" pitchFamily="18" charset="-78"/>
              </a:rPr>
              <a:t>ج</a:t>
            </a:r>
            <a:r>
              <a:rPr lang="ar-JO" sz="2000" b="1" dirty="0" smtClean="0">
                <a:latin typeface="Traditional Arabic" pitchFamily="18" charset="-78"/>
                <a:cs typeface="Traditional Arabic" pitchFamily="18" charset="-78"/>
              </a:rPr>
              <a:t>ه</a:t>
            </a:r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ة اليمين</a:t>
            </a:r>
          </a:p>
          <a:p>
            <a:pPr algn="ctr"/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ومنزلة العشرات تقع في جهة اليسار</a:t>
            </a:r>
          </a:p>
          <a:p>
            <a:pPr algn="ctr"/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مثال : 634  </a:t>
            </a:r>
          </a:p>
          <a:p>
            <a:pPr algn="ctr"/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ctr"/>
            <a:r>
              <a:rPr lang="ar-SA" sz="2000" b="1" dirty="0" smtClean="0">
                <a:latin typeface="Traditional Arabic" pitchFamily="18" charset="-78"/>
                <a:cs typeface="Traditional Arabic" pitchFamily="18" charset="-78"/>
              </a:rPr>
              <a:t>آحاد    عشرات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he-IL" sz="2000" b="1" dirty="0">
              <a:latin typeface="Traditional Arabic" pitchFamily="18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43569" y="1301965"/>
            <a:ext cx="500067" cy="50006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979714" y="4581130"/>
            <a:ext cx="1451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555776" y="4581128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35696" y="5085185"/>
            <a:ext cx="8640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dirty="0" smtClean="0">
                <a:latin typeface="Traditional Arabic" pitchFamily="18" charset="-78"/>
                <a:cs typeface="Traditional Arabic" pitchFamily="18" charset="-78"/>
              </a:rPr>
              <a:t>55</a:t>
            </a:r>
            <a:endParaRPr lang="he-IL" sz="4800" b="1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791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95527" y="1071548"/>
            <a:ext cx="3294071" cy="5149867"/>
            <a:chOff x="3606" y="2194"/>
            <a:chExt cx="5188" cy="8109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5916" y="2194"/>
              <a:ext cx="623" cy="1040"/>
            </a:xfrm>
            <a:prstGeom prst="triangle">
              <a:avLst>
                <a:gd name="adj" fmla="val 5005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5755" y="3274"/>
              <a:ext cx="929" cy="1069"/>
            </a:xfrm>
            <a:prstGeom prst="smileyFace">
              <a:avLst>
                <a:gd name="adj" fmla="val 465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 rot="-4863626">
              <a:off x="6352" y="3925"/>
              <a:ext cx="1069" cy="146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 rot="-15816738">
              <a:off x="5031" y="3932"/>
              <a:ext cx="1069" cy="119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16742856">
              <a:off x="7269" y="4533"/>
              <a:ext cx="1032" cy="34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26700258">
              <a:off x="4219" y="4228"/>
              <a:ext cx="1032" cy="34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8720305">
              <a:off x="7753" y="9275"/>
              <a:ext cx="663" cy="91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 rot="12993760">
              <a:off x="3934" y="9387"/>
              <a:ext cx="661" cy="91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5" name="toilet"/>
            <p:cNvSpPr>
              <a:spLocks noEditPoints="1" noChangeArrowheads="1"/>
            </p:cNvSpPr>
            <p:nvPr/>
          </p:nvSpPr>
          <p:spPr bwMode="auto">
            <a:xfrm rot="5207400">
              <a:off x="3700" y="4080"/>
              <a:ext cx="598" cy="785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10800 w 21600"/>
                <a:gd name="T7" fmla="*/ 21600 h 21600"/>
                <a:gd name="T8" fmla="*/ 931 w 21600"/>
                <a:gd name="T9" fmla="*/ 538 h 21600"/>
                <a:gd name="T10" fmla="*/ 20729 w 21600"/>
                <a:gd name="T11" fmla="*/ 660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21600" y="7298"/>
                  </a:moveTo>
                  <a:lnTo>
                    <a:pt x="21600" y="0"/>
                  </a:lnTo>
                  <a:lnTo>
                    <a:pt x="10679" y="0"/>
                  </a:lnTo>
                  <a:lnTo>
                    <a:pt x="0" y="0"/>
                  </a:lnTo>
                  <a:lnTo>
                    <a:pt x="0" y="7298"/>
                  </a:lnTo>
                  <a:lnTo>
                    <a:pt x="6033" y="7298"/>
                  </a:lnTo>
                  <a:lnTo>
                    <a:pt x="6206" y="7616"/>
                  </a:lnTo>
                  <a:lnTo>
                    <a:pt x="6310" y="7935"/>
                  </a:lnTo>
                  <a:lnTo>
                    <a:pt x="6345" y="8302"/>
                  </a:lnTo>
                  <a:lnTo>
                    <a:pt x="6310" y="8620"/>
                  </a:lnTo>
                  <a:lnTo>
                    <a:pt x="6206" y="8963"/>
                  </a:lnTo>
                  <a:lnTo>
                    <a:pt x="6102" y="9331"/>
                  </a:lnTo>
                  <a:lnTo>
                    <a:pt x="5894" y="9722"/>
                  </a:lnTo>
                  <a:lnTo>
                    <a:pt x="5513" y="10163"/>
                  </a:lnTo>
                  <a:lnTo>
                    <a:pt x="4577" y="11339"/>
                  </a:lnTo>
                  <a:lnTo>
                    <a:pt x="3848" y="12539"/>
                  </a:lnTo>
                  <a:lnTo>
                    <a:pt x="3363" y="13641"/>
                  </a:lnTo>
                  <a:lnTo>
                    <a:pt x="3086" y="14718"/>
                  </a:lnTo>
                  <a:lnTo>
                    <a:pt x="3051" y="15649"/>
                  </a:lnTo>
                  <a:lnTo>
                    <a:pt x="3086" y="16580"/>
                  </a:lnTo>
                  <a:lnTo>
                    <a:pt x="3467" y="17510"/>
                  </a:lnTo>
                  <a:lnTo>
                    <a:pt x="3952" y="18294"/>
                  </a:lnTo>
                  <a:lnTo>
                    <a:pt x="4577" y="19029"/>
                  </a:lnTo>
                  <a:lnTo>
                    <a:pt x="5270" y="19616"/>
                  </a:lnTo>
                  <a:lnTo>
                    <a:pt x="6137" y="20229"/>
                  </a:lnTo>
                  <a:lnTo>
                    <a:pt x="6969" y="20718"/>
                  </a:lnTo>
                  <a:lnTo>
                    <a:pt x="7905" y="21061"/>
                  </a:lnTo>
                  <a:lnTo>
                    <a:pt x="8876" y="21331"/>
                  </a:lnTo>
                  <a:lnTo>
                    <a:pt x="9812" y="21600"/>
                  </a:lnTo>
                  <a:lnTo>
                    <a:pt x="10817" y="21600"/>
                  </a:lnTo>
                  <a:lnTo>
                    <a:pt x="11753" y="21600"/>
                  </a:lnTo>
                  <a:lnTo>
                    <a:pt x="12690" y="21331"/>
                  </a:lnTo>
                  <a:lnTo>
                    <a:pt x="13695" y="21061"/>
                  </a:lnTo>
                  <a:lnTo>
                    <a:pt x="14492" y="20718"/>
                  </a:lnTo>
                  <a:lnTo>
                    <a:pt x="15359" y="20229"/>
                  </a:lnTo>
                  <a:lnTo>
                    <a:pt x="16157" y="19616"/>
                  </a:lnTo>
                  <a:lnTo>
                    <a:pt x="16781" y="19029"/>
                  </a:lnTo>
                  <a:lnTo>
                    <a:pt x="17335" y="18294"/>
                  </a:lnTo>
                  <a:lnTo>
                    <a:pt x="17717" y="17510"/>
                  </a:lnTo>
                  <a:lnTo>
                    <a:pt x="18098" y="16580"/>
                  </a:lnTo>
                  <a:lnTo>
                    <a:pt x="18237" y="15649"/>
                  </a:lnTo>
                  <a:lnTo>
                    <a:pt x="18098" y="14718"/>
                  </a:lnTo>
                  <a:lnTo>
                    <a:pt x="17856" y="13641"/>
                  </a:lnTo>
                  <a:lnTo>
                    <a:pt x="17231" y="12539"/>
                  </a:lnTo>
                  <a:lnTo>
                    <a:pt x="16538" y="11339"/>
                  </a:lnTo>
                  <a:lnTo>
                    <a:pt x="15533" y="10163"/>
                  </a:lnTo>
                  <a:lnTo>
                    <a:pt x="15221" y="9722"/>
                  </a:lnTo>
                  <a:lnTo>
                    <a:pt x="14978" y="9404"/>
                  </a:lnTo>
                  <a:lnTo>
                    <a:pt x="14804" y="9012"/>
                  </a:lnTo>
                  <a:lnTo>
                    <a:pt x="14735" y="8620"/>
                  </a:lnTo>
                  <a:lnTo>
                    <a:pt x="14700" y="8302"/>
                  </a:lnTo>
                  <a:lnTo>
                    <a:pt x="14735" y="7959"/>
                  </a:lnTo>
                  <a:lnTo>
                    <a:pt x="14874" y="7616"/>
                  </a:lnTo>
                  <a:lnTo>
                    <a:pt x="14978" y="7298"/>
                  </a:lnTo>
                  <a:lnTo>
                    <a:pt x="21600" y="7298"/>
                  </a:lnTo>
                  <a:close/>
                </a:path>
                <a:path w="21600" h="21600" extrusionOk="0">
                  <a:moveTo>
                    <a:pt x="21600" y="7298"/>
                  </a:moveTo>
                  <a:lnTo>
                    <a:pt x="6033" y="7298"/>
                  </a:lnTo>
                  <a:lnTo>
                    <a:pt x="11164" y="7298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66" name="toilet"/>
            <p:cNvSpPr>
              <a:spLocks noEditPoints="1" noChangeArrowheads="1"/>
            </p:cNvSpPr>
            <p:nvPr/>
          </p:nvSpPr>
          <p:spPr bwMode="auto">
            <a:xfrm rot="38546221">
              <a:off x="8103" y="4402"/>
              <a:ext cx="598" cy="784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10800 w 21600"/>
                <a:gd name="T7" fmla="*/ 21600 h 21600"/>
                <a:gd name="T8" fmla="*/ 931 w 21600"/>
                <a:gd name="T9" fmla="*/ 538 h 21600"/>
                <a:gd name="T10" fmla="*/ 20729 w 21600"/>
                <a:gd name="T11" fmla="*/ 660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21600" y="7298"/>
                  </a:moveTo>
                  <a:lnTo>
                    <a:pt x="21600" y="0"/>
                  </a:lnTo>
                  <a:lnTo>
                    <a:pt x="10679" y="0"/>
                  </a:lnTo>
                  <a:lnTo>
                    <a:pt x="0" y="0"/>
                  </a:lnTo>
                  <a:lnTo>
                    <a:pt x="0" y="7298"/>
                  </a:lnTo>
                  <a:lnTo>
                    <a:pt x="6033" y="7298"/>
                  </a:lnTo>
                  <a:lnTo>
                    <a:pt x="6206" y="7616"/>
                  </a:lnTo>
                  <a:lnTo>
                    <a:pt x="6310" y="7935"/>
                  </a:lnTo>
                  <a:lnTo>
                    <a:pt x="6345" y="8302"/>
                  </a:lnTo>
                  <a:lnTo>
                    <a:pt x="6310" y="8620"/>
                  </a:lnTo>
                  <a:lnTo>
                    <a:pt x="6206" y="8963"/>
                  </a:lnTo>
                  <a:lnTo>
                    <a:pt x="6102" y="9331"/>
                  </a:lnTo>
                  <a:lnTo>
                    <a:pt x="5894" y="9722"/>
                  </a:lnTo>
                  <a:lnTo>
                    <a:pt x="5513" y="10163"/>
                  </a:lnTo>
                  <a:lnTo>
                    <a:pt x="4577" y="11339"/>
                  </a:lnTo>
                  <a:lnTo>
                    <a:pt x="3848" y="12539"/>
                  </a:lnTo>
                  <a:lnTo>
                    <a:pt x="3363" y="13641"/>
                  </a:lnTo>
                  <a:lnTo>
                    <a:pt x="3086" y="14718"/>
                  </a:lnTo>
                  <a:lnTo>
                    <a:pt x="3051" y="15649"/>
                  </a:lnTo>
                  <a:lnTo>
                    <a:pt x="3086" y="16580"/>
                  </a:lnTo>
                  <a:lnTo>
                    <a:pt x="3467" y="17510"/>
                  </a:lnTo>
                  <a:lnTo>
                    <a:pt x="3952" y="18294"/>
                  </a:lnTo>
                  <a:lnTo>
                    <a:pt x="4577" y="19029"/>
                  </a:lnTo>
                  <a:lnTo>
                    <a:pt x="5270" y="19616"/>
                  </a:lnTo>
                  <a:lnTo>
                    <a:pt x="6137" y="20229"/>
                  </a:lnTo>
                  <a:lnTo>
                    <a:pt x="6969" y="20718"/>
                  </a:lnTo>
                  <a:lnTo>
                    <a:pt x="7905" y="21061"/>
                  </a:lnTo>
                  <a:lnTo>
                    <a:pt x="8876" y="21331"/>
                  </a:lnTo>
                  <a:lnTo>
                    <a:pt x="9812" y="21600"/>
                  </a:lnTo>
                  <a:lnTo>
                    <a:pt x="10817" y="21600"/>
                  </a:lnTo>
                  <a:lnTo>
                    <a:pt x="11753" y="21600"/>
                  </a:lnTo>
                  <a:lnTo>
                    <a:pt x="12690" y="21331"/>
                  </a:lnTo>
                  <a:lnTo>
                    <a:pt x="13695" y="21061"/>
                  </a:lnTo>
                  <a:lnTo>
                    <a:pt x="14492" y="20718"/>
                  </a:lnTo>
                  <a:lnTo>
                    <a:pt x="15359" y="20229"/>
                  </a:lnTo>
                  <a:lnTo>
                    <a:pt x="16157" y="19616"/>
                  </a:lnTo>
                  <a:lnTo>
                    <a:pt x="16781" y="19029"/>
                  </a:lnTo>
                  <a:lnTo>
                    <a:pt x="17335" y="18294"/>
                  </a:lnTo>
                  <a:lnTo>
                    <a:pt x="17717" y="17510"/>
                  </a:lnTo>
                  <a:lnTo>
                    <a:pt x="18098" y="16580"/>
                  </a:lnTo>
                  <a:lnTo>
                    <a:pt x="18237" y="15649"/>
                  </a:lnTo>
                  <a:lnTo>
                    <a:pt x="18098" y="14718"/>
                  </a:lnTo>
                  <a:lnTo>
                    <a:pt x="17856" y="13641"/>
                  </a:lnTo>
                  <a:lnTo>
                    <a:pt x="17231" y="12539"/>
                  </a:lnTo>
                  <a:lnTo>
                    <a:pt x="16538" y="11339"/>
                  </a:lnTo>
                  <a:lnTo>
                    <a:pt x="15533" y="10163"/>
                  </a:lnTo>
                  <a:lnTo>
                    <a:pt x="15221" y="9722"/>
                  </a:lnTo>
                  <a:lnTo>
                    <a:pt x="14978" y="9404"/>
                  </a:lnTo>
                  <a:lnTo>
                    <a:pt x="14804" y="9012"/>
                  </a:lnTo>
                  <a:lnTo>
                    <a:pt x="14735" y="8620"/>
                  </a:lnTo>
                  <a:lnTo>
                    <a:pt x="14700" y="8302"/>
                  </a:lnTo>
                  <a:lnTo>
                    <a:pt x="14735" y="7959"/>
                  </a:lnTo>
                  <a:lnTo>
                    <a:pt x="14874" y="7616"/>
                  </a:lnTo>
                  <a:lnTo>
                    <a:pt x="14978" y="7298"/>
                  </a:lnTo>
                  <a:lnTo>
                    <a:pt x="21600" y="7298"/>
                  </a:lnTo>
                  <a:close/>
                </a:path>
                <a:path w="21600" h="21600" extrusionOk="0">
                  <a:moveTo>
                    <a:pt x="21600" y="7298"/>
                  </a:moveTo>
                  <a:lnTo>
                    <a:pt x="6033" y="7298"/>
                  </a:lnTo>
                  <a:lnTo>
                    <a:pt x="11164" y="7298"/>
                  </a:ln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sp>
        <p:nvSpPr>
          <p:cNvPr id="19" name="מלבן 18"/>
          <p:cNvSpPr/>
          <p:nvPr/>
        </p:nvSpPr>
        <p:spPr>
          <a:xfrm>
            <a:off x="4286248" y="2928934"/>
            <a:ext cx="1143008" cy="107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/>
        </p:nvSpPr>
        <p:spPr>
          <a:xfrm rot="19666452">
            <a:off x="5243290" y="4079282"/>
            <a:ext cx="485772" cy="15862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20"/>
          <p:cNvSpPr/>
          <p:nvPr/>
        </p:nvSpPr>
        <p:spPr>
          <a:xfrm rot="1582386">
            <a:off x="4041795" y="4097286"/>
            <a:ext cx="485772" cy="15862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21"/>
          <p:cNvSpPr/>
          <p:nvPr/>
        </p:nvSpPr>
        <p:spPr>
          <a:xfrm>
            <a:off x="3286118" y="214292"/>
            <a:ext cx="3312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400" b="1" dirty="0" smtClean="0"/>
              <a:t>عمل </a:t>
            </a:r>
            <a:r>
              <a:rPr lang="ar-AE" sz="2400" b="1" dirty="0" smtClean="0"/>
              <a:t>جماعي</a:t>
            </a:r>
            <a:r>
              <a:rPr lang="ar-SA" sz="2400" b="1" dirty="0" smtClean="0"/>
              <a:t>– </a:t>
            </a:r>
            <a:r>
              <a:rPr lang="ar-SA" sz="2400" b="1" dirty="0" err="1" smtClean="0"/>
              <a:t>ا</a:t>
            </a:r>
            <a:r>
              <a:rPr lang="ar-AE" sz="2400" b="1" dirty="0" err="1" smtClean="0"/>
              <a:t>لاشكال</a:t>
            </a:r>
            <a:r>
              <a:rPr lang="ar-AE" sz="2400" b="1" dirty="0" smtClean="0"/>
              <a:t> الهندسية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89009" y="785794"/>
            <a:ext cx="2239716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dirty="0" smtClean="0"/>
              <a:t>لون المربع بالون </a:t>
            </a:r>
            <a:r>
              <a:rPr lang="ar-AE" dirty="0" err="1" smtClean="0"/>
              <a:t>الاحمر</a:t>
            </a:r>
            <a:endParaRPr lang="ar-AE" dirty="0" smtClean="0"/>
          </a:p>
          <a:p>
            <a:r>
              <a:rPr lang="ar-AE" dirty="0" smtClean="0"/>
              <a:t>لون المثلث بالون </a:t>
            </a:r>
            <a:r>
              <a:rPr lang="ar-AE" dirty="0" err="1" smtClean="0"/>
              <a:t>الازرق</a:t>
            </a:r>
            <a:endParaRPr lang="ar-AE" dirty="0" smtClean="0"/>
          </a:p>
          <a:p>
            <a:r>
              <a:rPr lang="ar-AE" dirty="0" smtClean="0"/>
              <a:t>لون المستطيل بالون </a:t>
            </a:r>
            <a:r>
              <a:rPr lang="ar-AE" dirty="0" err="1" smtClean="0"/>
              <a:t>الاصفر</a:t>
            </a:r>
            <a:endParaRPr lang="he-I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129" y="332658"/>
            <a:ext cx="7560840" cy="68634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 smtClean="0"/>
              <a:t>انواع الخطوط </a:t>
            </a:r>
          </a:p>
          <a:p>
            <a:endParaRPr lang="ar-SA" dirty="0"/>
          </a:p>
          <a:p>
            <a:r>
              <a:rPr lang="ar-SA" sz="2400" dirty="0" smtClean="0"/>
              <a:t>ارسم : </a:t>
            </a:r>
          </a:p>
          <a:p>
            <a:endParaRPr lang="ar-SA" sz="2400" dirty="0"/>
          </a:p>
          <a:p>
            <a:r>
              <a:rPr lang="ar-SA" sz="2400" dirty="0" smtClean="0"/>
              <a:t>1. خط منحني مفتوح : </a:t>
            </a:r>
          </a:p>
          <a:p>
            <a:endParaRPr lang="ar-SA" sz="2400" dirty="0"/>
          </a:p>
          <a:p>
            <a:r>
              <a:rPr lang="ar-SA" sz="2400" dirty="0" smtClean="0"/>
              <a:t>2. خط مستقيم مائل: </a:t>
            </a:r>
          </a:p>
          <a:p>
            <a:endParaRPr lang="ar-SA" sz="2400" dirty="0"/>
          </a:p>
          <a:p>
            <a:r>
              <a:rPr lang="ar-SA" sz="2400" dirty="0" smtClean="0"/>
              <a:t>3 . خط منكسر مغلق : </a:t>
            </a:r>
          </a:p>
          <a:p>
            <a:endParaRPr lang="ar-SA" sz="2400" dirty="0"/>
          </a:p>
          <a:p>
            <a:r>
              <a:rPr lang="ar-SA" sz="2400" dirty="0" smtClean="0"/>
              <a:t>4. خط منحني مغلق : </a:t>
            </a:r>
          </a:p>
          <a:p>
            <a:endParaRPr lang="ar-SA" sz="2400" dirty="0"/>
          </a:p>
          <a:p>
            <a:r>
              <a:rPr lang="ar-SA" sz="2400" dirty="0" smtClean="0"/>
              <a:t>5. خط مستقيم عامودي : </a:t>
            </a:r>
          </a:p>
          <a:p>
            <a:endParaRPr lang="ar-SA" sz="2400" dirty="0"/>
          </a:p>
          <a:p>
            <a:r>
              <a:rPr lang="ar-SA" sz="2400" dirty="0" smtClean="0"/>
              <a:t>6. خط منكسر مفتوح : </a:t>
            </a:r>
          </a:p>
          <a:p>
            <a:endParaRPr lang="ar-SA" sz="2400" dirty="0"/>
          </a:p>
          <a:p>
            <a:r>
              <a:rPr lang="ar-SA" sz="2400" dirty="0" smtClean="0"/>
              <a:t>7. خط مستقيم افقي: </a:t>
            </a:r>
          </a:p>
          <a:p>
            <a:endParaRPr lang="ar-SA" sz="2400" dirty="0"/>
          </a:p>
          <a:p>
            <a:r>
              <a:rPr lang="ar-SA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70661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5082683" y="1196752"/>
            <a:ext cx="3558412" cy="45365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55____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43_____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17____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93____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99____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61____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>
                <a:solidFill>
                  <a:schemeClr val="tx1"/>
                </a:solidFill>
              </a:rPr>
              <a:t>____ 20____</a:t>
            </a:r>
            <a:endParaRPr lang="he-IL" sz="24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635846"/>
            <a:ext cx="331236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اكتب العدد السابق والتالي:</a:t>
            </a:r>
            <a:endParaRPr lang="he-IL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بطاقة عمل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005178"/>
            <a:ext cx="460851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العدد السابق هو العدد الذي يأتي قبل ب 1</a:t>
            </a:r>
          </a:p>
          <a:p>
            <a:endParaRPr lang="ar-SA" sz="2400" dirty="0" smtClean="0"/>
          </a:p>
          <a:p>
            <a:r>
              <a:rPr lang="ar-SA" sz="2400" dirty="0" smtClean="0"/>
              <a:t>العدد التالي هو العدد الذي يأتي بعد ب 1</a:t>
            </a:r>
          </a:p>
          <a:p>
            <a:endParaRPr lang="ar-SA" sz="2400" dirty="0" smtClean="0"/>
          </a:p>
          <a:p>
            <a:r>
              <a:rPr lang="ar-SA" sz="2400" dirty="0" smtClean="0"/>
              <a:t>نحدد منزلة الاحاد اولاً ثم نحدد العدد السابق والتالي للمنزلة </a:t>
            </a:r>
          </a:p>
          <a:p>
            <a:r>
              <a:rPr lang="ar-SA" sz="2400" dirty="0" smtClean="0"/>
              <a:t>مثال 6</a:t>
            </a:r>
            <a:r>
              <a:rPr lang="ar-SA" sz="2400" u="sng" dirty="0" smtClean="0"/>
              <a:t>4</a:t>
            </a:r>
          </a:p>
          <a:p>
            <a:r>
              <a:rPr lang="ar-SA" sz="2400" dirty="0" smtClean="0"/>
              <a:t>65  6</a:t>
            </a:r>
            <a:r>
              <a:rPr lang="ar-SA" sz="2400" u="sng" dirty="0" smtClean="0"/>
              <a:t>4</a:t>
            </a:r>
            <a:r>
              <a:rPr lang="ar-SA" sz="2400" dirty="0" smtClean="0"/>
              <a:t>   63</a:t>
            </a:r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5198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142854"/>
            <a:ext cx="7143800" cy="8833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بطاقة عمل ( أنواع الخطوط) </a:t>
            </a:r>
          </a:p>
          <a:p>
            <a:pPr algn="l"/>
            <a:endParaRPr lang="ar-SA" b="1" dirty="0" smtClean="0"/>
          </a:p>
          <a:p>
            <a:r>
              <a:rPr lang="ar-SA" sz="2000" dirty="0" smtClean="0"/>
              <a:t>1- </a:t>
            </a:r>
            <a:r>
              <a:rPr lang="ar-SA" sz="2400" b="1" u="sng" dirty="0" smtClean="0"/>
              <a:t>حوط بدائرة  الخط المنكسر من بين الخطوط التالية:</a:t>
            </a:r>
          </a:p>
          <a:p>
            <a:endParaRPr lang="ar-SA" sz="2000" b="1" u="sng" dirty="0" smtClean="0"/>
          </a:p>
          <a:p>
            <a:endParaRPr lang="ar-SA" sz="2000" b="1" u="sng" dirty="0" smtClean="0"/>
          </a:p>
          <a:p>
            <a:endParaRPr lang="ar-SA" sz="2000" b="1" u="sng" dirty="0" smtClean="0"/>
          </a:p>
          <a:p>
            <a:endParaRPr lang="ar-SA" sz="2000" b="1" u="sng" dirty="0" smtClean="0"/>
          </a:p>
          <a:p>
            <a:r>
              <a:rPr lang="ar-SA" sz="2000" b="1" u="sng" dirty="0" smtClean="0"/>
              <a:t>2- </a:t>
            </a:r>
            <a:r>
              <a:rPr lang="ar-SA" sz="2400" b="1" u="sng" dirty="0" smtClean="0"/>
              <a:t>حوط بدائرة الخط المنحني من بين الخطوط التالية:</a:t>
            </a:r>
          </a:p>
          <a:p>
            <a:endParaRPr lang="ar-SA" sz="2400" b="1" u="sng" dirty="0" smtClean="0"/>
          </a:p>
          <a:p>
            <a:endParaRPr lang="ar-SA" sz="2000" b="1" u="sng" dirty="0" smtClean="0"/>
          </a:p>
          <a:p>
            <a:endParaRPr lang="ar-SA" sz="2000" b="1" u="sng" dirty="0" smtClean="0"/>
          </a:p>
          <a:p>
            <a:endParaRPr lang="ar-SA" sz="2000" b="1" u="sng" dirty="0" smtClean="0"/>
          </a:p>
          <a:p>
            <a:r>
              <a:rPr lang="ar-SA" sz="2000" b="1" u="sng" dirty="0" smtClean="0"/>
              <a:t>3- </a:t>
            </a:r>
            <a:r>
              <a:rPr lang="ar-SA" sz="2400" b="1" u="sng" dirty="0" smtClean="0"/>
              <a:t>صل كل خط مع اسمه:</a:t>
            </a:r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sz="2000" u="sng" dirty="0" smtClean="0"/>
          </a:p>
          <a:p>
            <a:endParaRPr lang="ar-SA" u="sng" dirty="0" smtClean="0"/>
          </a:p>
          <a:p>
            <a:r>
              <a:rPr lang="ar-SA" dirty="0" smtClean="0"/>
              <a:t> 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2071671" y="5572140"/>
          <a:ext cx="6096000" cy="101727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01727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خط مستقيم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خط</a:t>
                      </a:r>
                      <a:r>
                        <a:rPr lang="ar-SA" sz="2000" b="1" baseline="0" dirty="0" smtClean="0"/>
                        <a:t> منحني مفتوح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خط منكسر مفتوح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خط منكسر مغلق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خط منحني مغلق</a:t>
                      </a:r>
                      <a:endParaRPr lang="he-IL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צורה חופשית 2"/>
          <p:cNvSpPr/>
          <p:nvPr/>
        </p:nvSpPr>
        <p:spPr>
          <a:xfrm>
            <a:off x="1653438" y="1177447"/>
            <a:ext cx="1699412" cy="400832"/>
          </a:xfrm>
          <a:custGeom>
            <a:avLst/>
            <a:gdLst>
              <a:gd name="connsiteX0" fmla="*/ 551145 w 1699412"/>
              <a:gd name="connsiteY0" fmla="*/ 400832 h 400832"/>
              <a:gd name="connsiteX1" fmla="*/ 1691013 w 1699412"/>
              <a:gd name="connsiteY1" fmla="*/ 237994 h 400832"/>
              <a:gd name="connsiteX2" fmla="*/ 25052 w 1699412"/>
              <a:gd name="connsiteY2" fmla="*/ 25052 h 400832"/>
              <a:gd name="connsiteX3" fmla="*/ 25052 w 1699412"/>
              <a:gd name="connsiteY3" fmla="*/ 25052 h 400832"/>
              <a:gd name="connsiteX4" fmla="*/ 50104 w 1699412"/>
              <a:gd name="connsiteY4" fmla="*/ 0 h 400832"/>
              <a:gd name="connsiteX5" fmla="*/ 50104 w 1699412"/>
              <a:gd name="connsiteY5" fmla="*/ 0 h 400832"/>
              <a:gd name="connsiteX6" fmla="*/ 0 w 1699412"/>
              <a:gd name="connsiteY6" fmla="*/ 0 h 40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99412" h="400832">
                <a:moveTo>
                  <a:pt x="551145" y="400832"/>
                </a:moveTo>
                <a:cubicBezTo>
                  <a:pt x="1164920" y="350728"/>
                  <a:pt x="1778695" y="300624"/>
                  <a:pt x="1691013" y="237994"/>
                </a:cubicBezTo>
                <a:cubicBezTo>
                  <a:pt x="1603331" y="175364"/>
                  <a:pt x="25052" y="25052"/>
                  <a:pt x="25052" y="25052"/>
                </a:cubicBezTo>
                <a:lnTo>
                  <a:pt x="25052" y="25052"/>
                </a:lnTo>
                <a:lnTo>
                  <a:pt x="50104" y="0"/>
                </a:lnTo>
                <a:lnTo>
                  <a:pt x="50104" y="0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" name="מחבר מרפקי 5"/>
          <p:cNvCxnSpPr/>
          <p:nvPr/>
        </p:nvCxnSpPr>
        <p:spPr>
          <a:xfrm>
            <a:off x="5220072" y="1268760"/>
            <a:ext cx="864096" cy="79208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7524328" y="1268760"/>
            <a:ext cx="64807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קשת 8"/>
          <p:cNvSpPr/>
          <p:nvPr/>
        </p:nvSpPr>
        <p:spPr>
          <a:xfrm>
            <a:off x="1547664" y="2996952"/>
            <a:ext cx="2232248" cy="100811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>
            <a:off x="5652120" y="2996953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מרפקי 14"/>
          <p:cNvCxnSpPr/>
          <p:nvPr/>
        </p:nvCxnSpPr>
        <p:spPr>
          <a:xfrm flipV="1">
            <a:off x="6993113" y="3131673"/>
            <a:ext cx="864096" cy="21602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5022737" y="436018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מרפקי 17"/>
          <p:cNvCxnSpPr/>
          <p:nvPr/>
        </p:nvCxnSpPr>
        <p:spPr>
          <a:xfrm rot="16200000" flipH="1">
            <a:off x="7388542" y="4619822"/>
            <a:ext cx="595612" cy="3240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צורה חופשית 18"/>
          <p:cNvSpPr/>
          <p:nvPr/>
        </p:nvSpPr>
        <p:spPr>
          <a:xfrm>
            <a:off x="1857454" y="4612740"/>
            <a:ext cx="806337" cy="506686"/>
          </a:xfrm>
          <a:custGeom>
            <a:avLst/>
            <a:gdLst>
              <a:gd name="connsiteX0" fmla="*/ 806337 w 806337"/>
              <a:gd name="connsiteY0" fmla="*/ 281218 h 506686"/>
              <a:gd name="connsiteX1" fmla="*/ 4671 w 806337"/>
              <a:gd name="connsiteY1" fmla="*/ 5645 h 506686"/>
              <a:gd name="connsiteX2" fmla="*/ 455608 w 806337"/>
              <a:gd name="connsiteY2" fmla="*/ 506686 h 506686"/>
              <a:gd name="connsiteX3" fmla="*/ 455608 w 806337"/>
              <a:gd name="connsiteY3" fmla="*/ 506686 h 50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337" h="506686">
                <a:moveTo>
                  <a:pt x="806337" y="281218"/>
                </a:moveTo>
                <a:cubicBezTo>
                  <a:pt x="434731" y="124642"/>
                  <a:pt x="63126" y="-31933"/>
                  <a:pt x="4671" y="5645"/>
                </a:cubicBezTo>
                <a:cubicBezTo>
                  <a:pt x="-53784" y="43223"/>
                  <a:pt x="455608" y="506686"/>
                  <a:pt x="455608" y="506686"/>
                </a:cubicBezTo>
                <a:lnTo>
                  <a:pt x="455608" y="50668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כוכב עם 5 פינות 19"/>
          <p:cNvSpPr/>
          <p:nvPr/>
        </p:nvSpPr>
        <p:spPr>
          <a:xfrm>
            <a:off x="5940152" y="4612739"/>
            <a:ext cx="432048" cy="338202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3779912" y="4484033"/>
            <a:ext cx="360040" cy="46690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7251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860032" y="548680"/>
            <a:ext cx="3888432" cy="259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755576" y="548680"/>
            <a:ext cx="3744416" cy="259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4860032" y="3418544"/>
            <a:ext cx="3888432" cy="2746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755576" y="3402204"/>
            <a:ext cx="3776691" cy="28679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5000628" y="692698"/>
            <a:ext cx="371477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على الشجرة 20 عصفوراً, طار منها 6 عصافير </a:t>
            </a:r>
          </a:p>
          <a:p>
            <a:endParaRPr lang="ar-SA" b="1" dirty="0" smtClean="0"/>
          </a:p>
          <a:p>
            <a:r>
              <a:rPr lang="ar-SA" b="1" dirty="0" smtClean="0"/>
              <a:t>كم عصفوراً بقي على الشجرة؟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7226" y="703910"/>
            <a:ext cx="3500463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مع عامر 12شاقلاً , صرف منها 10 </a:t>
            </a:r>
            <a:r>
              <a:rPr lang="ar-SA" b="1" dirty="0" err="1" smtClean="0"/>
              <a:t>شواقل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كم </a:t>
            </a:r>
            <a:r>
              <a:rPr lang="ar-SA" b="1" dirty="0" err="1" smtClean="0"/>
              <a:t>شاقلاً</a:t>
            </a:r>
            <a:r>
              <a:rPr lang="ar-SA" b="1" dirty="0" smtClean="0"/>
              <a:t> بقي مع عامر؟</a:t>
            </a:r>
          </a:p>
          <a:p>
            <a:r>
              <a:rPr lang="ar-SA" b="1" dirty="0" smtClean="0"/>
              <a:t>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he-IL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56448" y="3554175"/>
            <a:ext cx="2799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860032" y="3721569"/>
            <a:ext cx="388843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مع وليد 16 </a:t>
            </a:r>
            <a:r>
              <a:rPr lang="ar-SA" b="1" dirty="0" err="1" smtClean="0"/>
              <a:t>شاقل</a:t>
            </a:r>
            <a:r>
              <a:rPr lang="ar-SA" b="1" dirty="0" smtClean="0"/>
              <a:t> , أعطى  أخته </a:t>
            </a:r>
            <a:r>
              <a:rPr lang="ar-SA" b="1" dirty="0" err="1" smtClean="0"/>
              <a:t>اميرة</a:t>
            </a:r>
            <a:r>
              <a:rPr lang="ar-SA" b="1" dirty="0" smtClean="0"/>
              <a:t> 4 </a:t>
            </a:r>
            <a:r>
              <a:rPr lang="ar-SA" b="1" dirty="0" err="1" smtClean="0"/>
              <a:t>شواقل</a:t>
            </a:r>
            <a:r>
              <a:rPr lang="ar-SA" b="1" dirty="0" smtClean="0"/>
              <a:t> </a:t>
            </a:r>
          </a:p>
          <a:p>
            <a:r>
              <a:rPr lang="ar-SA" b="1" dirty="0" smtClean="0"/>
              <a:t>كم </a:t>
            </a:r>
            <a:r>
              <a:rPr lang="ar-SA" b="1" dirty="0" err="1" smtClean="0"/>
              <a:t>شاقلاً</a:t>
            </a:r>
            <a:r>
              <a:rPr lang="ar-SA" b="1" dirty="0" smtClean="0"/>
              <a:t> بقي مع وليد 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الجواب:--------------------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576" y="3554177"/>
            <a:ext cx="374441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مع زياد 18 قلم رصاص , أعطى صديقه </a:t>
            </a:r>
          </a:p>
          <a:p>
            <a:r>
              <a:rPr lang="ar-SA" b="1" dirty="0" smtClean="0"/>
              <a:t>عادل 6 أقلام</a:t>
            </a:r>
          </a:p>
          <a:p>
            <a:endParaRPr lang="ar-SA" b="1" dirty="0"/>
          </a:p>
          <a:p>
            <a:r>
              <a:rPr lang="ar-SA" b="1" dirty="0" smtClean="0"/>
              <a:t>كم قلماً بقي مع زياد 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ar-SA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71414"/>
            <a:ext cx="46085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مسائل كلامية في  الطرح </a:t>
            </a:r>
          </a:p>
        </p:txBody>
      </p:sp>
    </p:spTree>
    <p:extLst>
      <p:ext uri="{BB962C8B-B14F-4D97-AF65-F5344CB8AC3E}">
        <p14:creationId xmlns="" xmlns:p14="http://schemas.microsoft.com/office/powerpoint/2010/main" val="39013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660125" y="576425"/>
            <a:ext cx="4144123" cy="259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4732187" y="3418544"/>
            <a:ext cx="3888432" cy="2746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266868" y="3418542"/>
            <a:ext cx="3776691" cy="28679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071803" y="665790"/>
            <a:ext cx="3500463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مع نور 15 بالون ومع سميرة 5 بالونات</a:t>
            </a:r>
          </a:p>
          <a:p>
            <a:r>
              <a:rPr lang="ar-SA" b="1" dirty="0" smtClean="0"/>
              <a:t>كم بالوناً مع الاثنتين؟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he-IL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56448" y="3554175"/>
            <a:ext cx="2799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612196" y="3554177"/>
            <a:ext cx="388843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في السلة 17 برتقالة </a:t>
            </a:r>
            <a:r>
              <a:rPr lang="ar-SA" b="1" dirty="0" err="1" smtClean="0"/>
              <a:t>وَ</a:t>
            </a:r>
            <a:r>
              <a:rPr lang="ar-SA" b="1" dirty="0" smtClean="0"/>
              <a:t> 6 حبات ليمون </a:t>
            </a:r>
          </a:p>
          <a:p>
            <a:endParaRPr lang="ar-SA" b="1" dirty="0" smtClean="0"/>
          </a:p>
          <a:p>
            <a:r>
              <a:rPr lang="ar-SA" b="1" dirty="0" smtClean="0"/>
              <a:t>كم عدد حبات البرتقال والليمون  في السلة؟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الجواب:--------------------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6021" y="3692674"/>
            <a:ext cx="374441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في مكتبة خالد 14 كتاب </a:t>
            </a:r>
            <a:r>
              <a:rPr lang="ar-SA" b="1" dirty="0" err="1" smtClean="0"/>
              <a:t>وَ</a:t>
            </a:r>
            <a:r>
              <a:rPr lang="ar-SA" b="1" dirty="0" smtClean="0"/>
              <a:t> 6 دفاتر </a:t>
            </a:r>
          </a:p>
          <a:p>
            <a:r>
              <a:rPr lang="ar-SA" b="1" dirty="0" smtClean="0"/>
              <a:t>كم كتاب ودفتر في مكتبة خالد؟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ar-SA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63193" y="130710"/>
            <a:ext cx="46085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مسائل كلامية في الجمع </a:t>
            </a:r>
          </a:p>
        </p:txBody>
      </p:sp>
    </p:spTree>
    <p:extLst>
      <p:ext uri="{BB962C8B-B14F-4D97-AF65-F5344CB8AC3E}">
        <p14:creationId xmlns="" xmlns:p14="http://schemas.microsoft.com/office/powerpoint/2010/main" val="15682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2660125" y="576425"/>
            <a:ext cx="4144123" cy="2592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4732187" y="3418544"/>
            <a:ext cx="3888432" cy="2746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266868" y="3418542"/>
            <a:ext cx="3776691" cy="28679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071803" y="665790"/>
            <a:ext cx="3500463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مع </a:t>
            </a:r>
            <a:r>
              <a:rPr lang="ar-SA" b="1" dirty="0" err="1" smtClean="0"/>
              <a:t>امير</a:t>
            </a:r>
            <a:r>
              <a:rPr lang="ar-SA" b="1" dirty="0" smtClean="0"/>
              <a:t> 19 كرة ومع محمد 4 كرات </a:t>
            </a:r>
          </a:p>
          <a:p>
            <a:endParaRPr lang="ar-SA" b="1" dirty="0" smtClean="0"/>
          </a:p>
          <a:p>
            <a:r>
              <a:rPr lang="ar-SA" b="1" dirty="0" smtClean="0"/>
              <a:t>كم كرة مع الاثنين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he-IL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56448" y="3554175"/>
            <a:ext cx="2799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612196" y="3554175"/>
            <a:ext cx="388843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قطف سامي 8 زهرات, وقطفت نورهان أكثر منه </a:t>
            </a:r>
            <a:r>
              <a:rPr lang="ar-SA" b="1" dirty="0" err="1" smtClean="0"/>
              <a:t>ب</a:t>
            </a:r>
            <a:r>
              <a:rPr lang="ar-SA" b="1" dirty="0" smtClean="0"/>
              <a:t> 3</a:t>
            </a:r>
          </a:p>
          <a:p>
            <a:endParaRPr lang="ar-SA" b="1" dirty="0" smtClean="0"/>
          </a:p>
          <a:p>
            <a:r>
              <a:rPr lang="ar-SA" b="1" dirty="0" smtClean="0"/>
              <a:t>كم زهرة قطفت نورهان؟ 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الجواب:--------------------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6021" y="3692676"/>
            <a:ext cx="374441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في ألبوم علي 18 صورة, أعطى أخيه 10 صور </a:t>
            </a:r>
          </a:p>
          <a:p>
            <a:endParaRPr lang="ar-SA" b="1" dirty="0" smtClean="0"/>
          </a:p>
          <a:p>
            <a:r>
              <a:rPr lang="ar-SA" b="1" dirty="0" smtClean="0"/>
              <a:t>كم صورة بقي في ألبوم علي؟</a:t>
            </a:r>
          </a:p>
          <a:p>
            <a:endParaRPr lang="ar-SA" b="1" dirty="0"/>
          </a:p>
          <a:p>
            <a:r>
              <a:rPr lang="ar-SA" b="1" dirty="0" smtClean="0"/>
              <a:t>التمرين :-----------------</a:t>
            </a:r>
          </a:p>
          <a:p>
            <a:endParaRPr lang="ar-SA" b="1" dirty="0"/>
          </a:p>
          <a:p>
            <a:r>
              <a:rPr lang="ar-SA" b="1" dirty="0" smtClean="0"/>
              <a:t>الجواب:------------------ </a:t>
            </a:r>
            <a:endParaRPr lang="ar-SA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63193" y="130710"/>
            <a:ext cx="46085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مسائل كلامية في الجمع </a:t>
            </a:r>
          </a:p>
        </p:txBody>
      </p:sp>
    </p:spTree>
    <p:extLst>
      <p:ext uri="{BB962C8B-B14F-4D97-AF65-F5344CB8AC3E}">
        <p14:creationId xmlns="" xmlns:p14="http://schemas.microsoft.com/office/powerpoint/2010/main" val="15682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06" y="71414"/>
            <a:ext cx="7215239" cy="114492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مسائل كلامية في الجمع والطرح</a:t>
            </a:r>
          </a:p>
          <a:p>
            <a:pPr algn="ctr"/>
            <a:endParaRPr lang="ar-SA" b="1" dirty="0" smtClean="0"/>
          </a:p>
          <a:p>
            <a:r>
              <a:rPr lang="ar-SA" b="1" dirty="0" smtClean="0"/>
              <a:t>1) زرع احمد 13 شجرة زيتون , 5 شجرات  تفاح . </a:t>
            </a:r>
          </a:p>
          <a:p>
            <a:endParaRPr lang="ar-SA" b="1" dirty="0" smtClean="0"/>
          </a:p>
          <a:p>
            <a:r>
              <a:rPr lang="ar-SA" b="1" dirty="0" smtClean="0"/>
              <a:t>كم شجرة زرع  احمد ؟</a:t>
            </a:r>
          </a:p>
          <a:p>
            <a:r>
              <a:rPr lang="ar-SA" b="1" dirty="0" smtClean="0"/>
              <a:t>التمرين:_____________</a:t>
            </a:r>
          </a:p>
          <a:p>
            <a:endParaRPr lang="ar-SA" b="1" dirty="0" smtClean="0"/>
          </a:p>
          <a:p>
            <a:r>
              <a:rPr lang="ar-SA" b="1" dirty="0" smtClean="0"/>
              <a:t>الجواب:_____________</a:t>
            </a:r>
          </a:p>
          <a:p>
            <a:r>
              <a:rPr lang="ar-SA" b="1" dirty="0" smtClean="0"/>
              <a:t>----------------------------------------------------------------------------------</a:t>
            </a:r>
          </a:p>
          <a:p>
            <a:r>
              <a:rPr lang="ar-SA" b="1" dirty="0" smtClean="0"/>
              <a:t>2) اصطاد ربيع 18 سمكة واصطاد أحمد 5 سمكات</a:t>
            </a:r>
          </a:p>
          <a:p>
            <a:endParaRPr lang="ar-SA" b="1" dirty="0" smtClean="0"/>
          </a:p>
          <a:p>
            <a:r>
              <a:rPr lang="ar-SA" b="1" dirty="0" smtClean="0"/>
              <a:t>كم سمكة اصطاد الاثنين؟</a:t>
            </a:r>
          </a:p>
          <a:p>
            <a:endParaRPr lang="ar-SA" b="1" dirty="0" smtClean="0"/>
          </a:p>
          <a:p>
            <a:r>
              <a:rPr lang="ar-SA" b="1" dirty="0" smtClean="0"/>
              <a:t>التمرين:_____________</a:t>
            </a:r>
          </a:p>
          <a:p>
            <a:endParaRPr lang="ar-SA" b="1" dirty="0" smtClean="0"/>
          </a:p>
          <a:p>
            <a:r>
              <a:rPr lang="ar-SA" b="1" dirty="0" smtClean="0"/>
              <a:t>الجواب:_____________</a:t>
            </a:r>
          </a:p>
          <a:p>
            <a:r>
              <a:rPr lang="ar-SA" b="1" dirty="0" smtClean="0"/>
              <a:t>------------------------------------------------------------------------------------</a:t>
            </a:r>
          </a:p>
          <a:p>
            <a:r>
              <a:rPr lang="ar-SA" b="1" dirty="0" smtClean="0"/>
              <a:t>3) مع </a:t>
            </a:r>
            <a:r>
              <a:rPr lang="ar-SA" b="1" dirty="0" err="1" smtClean="0"/>
              <a:t>تامر</a:t>
            </a:r>
            <a:r>
              <a:rPr lang="ar-SA" b="1" dirty="0" smtClean="0"/>
              <a:t> 20 بنورة , أضاع منها 7 </a:t>
            </a:r>
            <a:r>
              <a:rPr lang="ar-SA" b="1" dirty="0" err="1" smtClean="0"/>
              <a:t>بنانير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كم بنورة بقي مع </a:t>
            </a:r>
            <a:r>
              <a:rPr lang="ar-SA" b="1" dirty="0" err="1" smtClean="0"/>
              <a:t>تامر</a:t>
            </a:r>
            <a:r>
              <a:rPr lang="ar-SA" b="1" dirty="0" smtClean="0"/>
              <a:t>؟</a:t>
            </a:r>
          </a:p>
          <a:p>
            <a:endParaRPr lang="ar-SA" b="1" dirty="0" smtClean="0"/>
          </a:p>
          <a:p>
            <a:r>
              <a:rPr lang="ar-SA" b="1" dirty="0" smtClean="0"/>
              <a:t>التمرين:_______________</a:t>
            </a:r>
          </a:p>
          <a:p>
            <a:endParaRPr lang="ar-SA" b="1" dirty="0" smtClean="0"/>
          </a:p>
          <a:p>
            <a:r>
              <a:rPr lang="ar-SA" b="1" dirty="0" smtClean="0"/>
              <a:t>الجواب:________________</a:t>
            </a:r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ar-SA" b="1" dirty="0" smtClean="0"/>
          </a:p>
          <a:p>
            <a:endParaRPr lang="he-IL" b="1" dirty="0" smtClean="0"/>
          </a:p>
          <a:p>
            <a:pPr algn="ctr"/>
            <a:endParaRPr lang="ar-SA" b="1" dirty="0" smtClean="0"/>
          </a:p>
          <a:p>
            <a:pPr algn="ctr"/>
            <a:endParaRPr lang="ar-SA" b="1" dirty="0" smtClean="0"/>
          </a:p>
          <a:p>
            <a:pPr algn="ctr"/>
            <a:endParaRPr lang="ar-SA" b="1" dirty="0" smtClean="0"/>
          </a:p>
          <a:p>
            <a:endParaRPr lang="ar-SA" b="1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9465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28" y="785794"/>
            <a:ext cx="33123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من هم جيراني </a:t>
            </a:r>
            <a:endParaRPr lang="he-IL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بطاقة عمل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714488"/>
            <a:ext cx="3143272" cy="39018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>
              <a:lnSpc>
                <a:spcPct val="150000"/>
              </a:lnSpc>
            </a:pPr>
            <a:r>
              <a:rPr lang="ar-SA" sz="2400" b="1" dirty="0" smtClean="0"/>
              <a:t>____ 14____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10_____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6____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20____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1____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13____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8____</a:t>
            </a:r>
            <a:endParaRPr lang="he-IL" sz="2400" b="1" dirty="0"/>
          </a:p>
        </p:txBody>
      </p:sp>
    </p:spTree>
    <p:extLst>
      <p:ext uri="{BB962C8B-B14F-4D97-AF65-F5344CB8AC3E}">
        <p14:creationId xmlns="" xmlns:p14="http://schemas.microsoft.com/office/powerpoint/2010/main" val="5198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29190" y="1142984"/>
            <a:ext cx="33123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من هم جيراني </a:t>
            </a:r>
            <a:endParaRPr lang="he-IL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بطاقة عمل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714488"/>
            <a:ext cx="3143272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>
              <a:lnSpc>
                <a:spcPct val="150000"/>
              </a:lnSpc>
            </a:pPr>
            <a:r>
              <a:rPr lang="ar-SA" sz="2400" b="1" dirty="0" smtClean="0"/>
              <a:t>____ 11____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6_____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5____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19____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3____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25____</a:t>
            </a:r>
          </a:p>
          <a:p>
            <a:pPr lvl="1">
              <a:lnSpc>
                <a:spcPct val="150000"/>
              </a:lnSpc>
            </a:pPr>
            <a:r>
              <a:rPr lang="ar-SA" sz="2400" b="1" dirty="0" smtClean="0"/>
              <a:t>____ 17____</a:t>
            </a:r>
            <a:endParaRPr lang="he-IL" sz="2400" b="1" dirty="0"/>
          </a:p>
        </p:txBody>
      </p:sp>
    </p:spTree>
    <p:extLst>
      <p:ext uri="{BB962C8B-B14F-4D97-AF65-F5344CB8AC3E}">
        <p14:creationId xmlns="" xmlns:p14="http://schemas.microsoft.com/office/powerpoint/2010/main" val="5198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2" y="332656"/>
            <a:ext cx="8964488" cy="65248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اكمل المتواليات الحسابية : (انتبه لعدد القفزات)</a:t>
            </a:r>
          </a:p>
          <a:p>
            <a:endParaRPr lang="ar-SA" sz="2000" b="1" dirty="0"/>
          </a:p>
          <a:p>
            <a:r>
              <a:rPr lang="ar-SA" sz="2000" b="1" dirty="0" smtClean="0"/>
              <a:t>                                         ----    ----    ----    ----     15    13   ----    ----    ----  9 </a:t>
            </a:r>
          </a:p>
          <a:p>
            <a:pPr algn="l"/>
            <a:endParaRPr lang="ar-SA" sz="2000" b="1" dirty="0"/>
          </a:p>
          <a:p>
            <a:pPr algn="l"/>
            <a:r>
              <a:rPr lang="ar-SA" sz="2000" b="1" dirty="0" smtClean="0"/>
              <a:t>  </a:t>
            </a:r>
          </a:p>
          <a:p>
            <a:pPr algn="l"/>
            <a:endParaRPr lang="ar-SA" sz="2000" b="1" dirty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20   ----    ----    ----    ----    ----    ----    ----    4    2    0 </a:t>
            </a:r>
          </a:p>
          <a:p>
            <a:endParaRPr lang="ar-SA" sz="2000" b="1" dirty="0" smtClean="0"/>
          </a:p>
          <a:p>
            <a:endParaRPr lang="ar-SA" sz="2000" b="1" dirty="0"/>
          </a:p>
          <a:p>
            <a:endParaRPr lang="ar-SA" sz="2000" b="1" dirty="0" smtClean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21    ----    ----    ----    ----    ----    ----    7    5    3    1  </a:t>
            </a:r>
          </a:p>
          <a:p>
            <a:endParaRPr lang="ar-SA" sz="2000" b="1" dirty="0"/>
          </a:p>
          <a:p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                                     100   ----    ----    ----    ----    ----    ----    ----     20     10 </a:t>
            </a:r>
          </a:p>
          <a:p>
            <a:endParaRPr lang="ar-SA" sz="2000" b="1" dirty="0"/>
          </a:p>
          <a:p>
            <a:endParaRPr lang="ar-SA" sz="2000" b="1" dirty="0" smtClean="0"/>
          </a:p>
          <a:p>
            <a:endParaRPr lang="ar-SA" sz="2000" b="1" dirty="0" smtClean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     24   ----    ----    ----    ----    29    ----    ----    32    33   </a:t>
            </a:r>
          </a:p>
          <a:p>
            <a:r>
              <a:rPr lang="ar-SA" sz="2000" b="1" dirty="0" smtClean="0"/>
              <a:t> 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xmlns="" val="168526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2" y="332656"/>
            <a:ext cx="8964488" cy="65248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/>
              <a:t>اكمل المتواليات الحسابية : (انتبه لعدد القفزات)</a:t>
            </a:r>
          </a:p>
          <a:p>
            <a:endParaRPr lang="ar-SA" sz="2000" b="1" dirty="0"/>
          </a:p>
          <a:p>
            <a:r>
              <a:rPr lang="ar-SA" sz="2000" b="1" dirty="0" smtClean="0"/>
              <a:t>                                         ----    ----    ----    ----     12    11   ----    ----    ----  7</a:t>
            </a:r>
          </a:p>
          <a:p>
            <a:pPr algn="l"/>
            <a:endParaRPr lang="ar-SA" sz="2000" b="1" dirty="0"/>
          </a:p>
          <a:p>
            <a:pPr algn="l"/>
            <a:r>
              <a:rPr lang="ar-SA" sz="2000" b="1" dirty="0" smtClean="0"/>
              <a:t>  </a:t>
            </a:r>
          </a:p>
          <a:p>
            <a:pPr algn="l"/>
            <a:endParaRPr lang="ar-SA" sz="2000" b="1" dirty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20   ----    ----    ----    ----    ----    ----    ----    4    2    0 </a:t>
            </a:r>
          </a:p>
          <a:p>
            <a:endParaRPr lang="ar-SA" sz="2000" b="1" dirty="0" smtClean="0"/>
          </a:p>
          <a:p>
            <a:endParaRPr lang="ar-SA" sz="2000" b="1" dirty="0"/>
          </a:p>
          <a:p>
            <a:endParaRPr lang="ar-SA" sz="2000" b="1" dirty="0" smtClean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21    ----    ----    ----    ----    ----    ----    7    5    3    1  </a:t>
            </a:r>
          </a:p>
          <a:p>
            <a:endParaRPr lang="ar-SA" sz="2000" b="1" dirty="0"/>
          </a:p>
          <a:p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                                     100   ----    ----    ----    ----    ----    ----    ----     20     10 </a:t>
            </a:r>
          </a:p>
          <a:p>
            <a:endParaRPr lang="ar-SA" sz="2000" b="1" dirty="0"/>
          </a:p>
          <a:p>
            <a:endParaRPr lang="ar-SA" sz="2000" b="1" dirty="0" smtClean="0"/>
          </a:p>
          <a:p>
            <a:endParaRPr lang="ar-SA" sz="2000" b="1" dirty="0" smtClean="0"/>
          </a:p>
          <a:p>
            <a:r>
              <a:rPr lang="ar-SA" sz="2000" b="1" dirty="0"/>
              <a:t> </a:t>
            </a:r>
            <a:r>
              <a:rPr lang="ar-SA" sz="2000" b="1" dirty="0" smtClean="0"/>
              <a:t>                                         26   ----    ----    ----    ----    31----    ----    34    35</a:t>
            </a:r>
          </a:p>
          <a:p>
            <a:r>
              <a:rPr lang="ar-SA" sz="2000" b="1" dirty="0" smtClean="0"/>
              <a:t> </a:t>
            </a:r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xmlns="" val="1685265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Box 2"/>
          <p:cNvSpPr txBox="1">
            <a:spLocks noChangeArrowheads="1"/>
          </p:cNvSpPr>
          <p:nvPr/>
        </p:nvSpPr>
        <p:spPr bwMode="auto">
          <a:xfrm>
            <a:off x="71408" y="71416"/>
            <a:ext cx="6842125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2400" dirty="0" smtClean="0"/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>
                <a:cs typeface="+mn-cs"/>
              </a:rPr>
              <a:t>92, 94,_____,_____,_____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ar-SA" altLang="he-IL" b="1" dirty="0" smtClean="0">
                <a:cs typeface="+mn-cs"/>
              </a:rPr>
              <a:t>عدد القفزات  ----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>
              <a:cs typeface="+mn-cs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>
                <a:cs typeface="+mn-cs"/>
              </a:rPr>
              <a:t>66,_____,68,______,_____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ar-SA" altLang="he-IL" b="1" dirty="0" smtClean="0">
                <a:cs typeface="+mn-cs"/>
              </a:rPr>
              <a:t>عدد القفزات ----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>
              <a:cs typeface="+mn-cs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>
                <a:cs typeface="+mn-cs"/>
              </a:rPr>
              <a:t>81,83,____,____,____,</a:t>
            </a:r>
            <a:endParaRPr lang="ar-SA" altLang="he-IL" b="1" dirty="0" smtClean="0">
              <a:cs typeface="+mn-cs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ar-SA" altLang="he-IL" b="1" dirty="0" smtClean="0">
                <a:cs typeface="+mn-cs"/>
              </a:rPr>
              <a:t>عدد القفزات ----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ar-SA" altLang="he-IL" b="1" dirty="0" smtClean="0">
              <a:cs typeface="+mn-cs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he-IL" b="1" dirty="0" smtClean="0">
                <a:cs typeface="+mn-cs"/>
              </a:rPr>
              <a:t>59,60,____,_____,____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ar-SA" altLang="he-IL" b="1" dirty="0" smtClean="0">
                <a:cs typeface="+mn-cs"/>
              </a:rPr>
              <a:t>عدد القفزات ----</a:t>
            </a:r>
          </a:p>
        </p:txBody>
      </p:sp>
      <p:sp>
        <p:nvSpPr>
          <p:cNvPr id="4" name="מלבן מעוגל 3"/>
          <p:cNvSpPr/>
          <p:nvPr/>
        </p:nvSpPr>
        <p:spPr>
          <a:xfrm>
            <a:off x="5796136" y="2564904"/>
            <a:ext cx="3150096" cy="33843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5868144" y="2749869"/>
            <a:ext cx="30060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2400" b="1" dirty="0" smtClean="0"/>
              <a:t>استخدم القفزات</a:t>
            </a:r>
            <a:r>
              <a:rPr lang="ar-SA" sz="2400" b="1" dirty="0" smtClean="0">
                <a:ea typeface="Times New Roman"/>
              </a:rPr>
              <a:t>(قفزة </a:t>
            </a:r>
            <a:r>
              <a:rPr lang="ar-SA" sz="2400" b="1" dirty="0">
                <a:ea typeface="Times New Roman"/>
              </a:rPr>
              <a:t>واحدة للأمام أو الخلف) </a:t>
            </a:r>
            <a:r>
              <a:rPr lang="ar-SA" sz="2400" b="1" dirty="0"/>
              <a:t> </a:t>
            </a:r>
            <a:r>
              <a:rPr lang="ar-SA" sz="2400" b="1" dirty="0" smtClean="0"/>
              <a:t>واربطها </a:t>
            </a:r>
            <a:r>
              <a:rPr lang="ar-SA" sz="2400" b="1" dirty="0"/>
              <a:t>بقانونية العدد السابق والتالي(</a:t>
            </a:r>
            <a:r>
              <a:rPr lang="ar-SA" sz="2400" b="1" dirty="0" err="1"/>
              <a:t>لايجاد</a:t>
            </a:r>
            <a:r>
              <a:rPr lang="ar-SA" sz="2400" b="1" dirty="0"/>
              <a:t> العدد السابق او التالي لعدد </a:t>
            </a:r>
            <a:r>
              <a:rPr lang="ar-SA" sz="2400" b="1" dirty="0" smtClean="0"/>
              <a:t>ثنائي عليك </a:t>
            </a:r>
            <a:r>
              <a:rPr lang="ar-SA" sz="2400" b="1" dirty="0"/>
              <a:t>اولا أن </a:t>
            </a:r>
            <a:r>
              <a:rPr lang="ar-SA" sz="2400" b="1" dirty="0" smtClean="0"/>
              <a:t>تنظر </a:t>
            </a:r>
            <a:r>
              <a:rPr lang="ar-SA" sz="2400" b="1" dirty="0"/>
              <a:t>الى منزلة الآحاد ، للتالي </a:t>
            </a:r>
            <a:r>
              <a:rPr lang="ar-SA" sz="2400" b="1" dirty="0" smtClean="0"/>
              <a:t>عليك </a:t>
            </a:r>
            <a:r>
              <a:rPr lang="ar-SA" sz="2400" b="1" dirty="0"/>
              <a:t>أن </a:t>
            </a:r>
            <a:r>
              <a:rPr lang="ar-SA" sz="2400" b="1" dirty="0" smtClean="0"/>
              <a:t>تزيد </a:t>
            </a:r>
            <a:r>
              <a:rPr lang="ar-SA" sz="2400" b="1" dirty="0"/>
              <a:t>1 وللسابق </a:t>
            </a:r>
            <a:r>
              <a:rPr lang="ar-SA" sz="2400" b="1" dirty="0" smtClean="0"/>
              <a:t>عليك </a:t>
            </a:r>
            <a:r>
              <a:rPr lang="ar-SA" sz="2400" b="1" dirty="0"/>
              <a:t>أن </a:t>
            </a:r>
            <a:r>
              <a:rPr lang="ar-SA" sz="2400" b="1" dirty="0" smtClean="0"/>
              <a:t>تنزل </a:t>
            </a:r>
            <a:r>
              <a:rPr lang="ar-SA" sz="2400" b="1" dirty="0"/>
              <a:t>1)</a:t>
            </a:r>
            <a:endParaRPr lang="ar-SA" sz="2400" b="1" dirty="0">
              <a:ea typeface="Times New Roman"/>
            </a:endParaRPr>
          </a:p>
          <a:p>
            <a:pPr>
              <a:defRPr/>
            </a:pPr>
            <a:endParaRPr lang="ar-SA" sz="2400" b="1" dirty="0"/>
          </a:p>
        </p:txBody>
      </p:sp>
      <p:sp>
        <p:nvSpPr>
          <p:cNvPr id="6" name="אליפסה 5"/>
          <p:cNvSpPr/>
          <p:nvPr/>
        </p:nvSpPr>
        <p:spPr>
          <a:xfrm>
            <a:off x="6804248" y="1700808"/>
            <a:ext cx="1728192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القانونية</a:t>
            </a:r>
            <a:endParaRPr lang="he-IL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72197" y="285730"/>
            <a:ext cx="278608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err="1" smtClean="0"/>
              <a:t>اكمل</a:t>
            </a:r>
            <a:r>
              <a:rPr lang="ar-SA" sz="2400" b="1" dirty="0" smtClean="0"/>
              <a:t> المتواليات الحسابية </a:t>
            </a:r>
            <a:endParaRPr lang="he-IL" sz="2400" b="1" dirty="0"/>
          </a:p>
        </p:txBody>
      </p:sp>
    </p:spTree>
    <p:extLst>
      <p:ext uri="{BB962C8B-B14F-4D97-AF65-F5344CB8AC3E}">
        <p14:creationId xmlns="" xmlns:p14="http://schemas.microsoft.com/office/powerpoint/2010/main" val="40795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1833</Words>
  <Application>Microsoft Office PowerPoint</Application>
  <PresentationFormat>‫הצגה על המסך (4:3)</PresentationFormat>
  <Paragraphs>732</Paragraphs>
  <Slides>44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44</vt:i4>
      </vt:variant>
    </vt:vector>
  </HeadingPairs>
  <TitlesOfParts>
    <vt:vector size="45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بطاقة عمل  اكتب بجانب كل عدد زوجي ام فردي , استعن بالرسم </vt:lpstr>
      <vt:lpstr>שקופית 16</vt:lpstr>
      <vt:lpstr>بطاقة عمل  اكتب بجانب كل عدد زوجي ام فردي </vt:lpstr>
      <vt:lpstr>بطاقة عمل  اكتب بجانب كل عدد زوجي ام فردي </vt:lpstr>
      <vt:lpstr>שקופית 19</vt:lpstr>
      <vt:lpstr>שקופית 20</vt:lpstr>
      <vt:lpstr>قارن بين الاعداد  مستعملا اشارات المقارنة &lt; &gt; =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  <vt:lpstr>שקופית 30</vt:lpstr>
      <vt:lpstr>שקופית 31</vt:lpstr>
      <vt:lpstr>שקופית 32</vt:lpstr>
      <vt:lpstr> بطاقة عمل – رمز العدد  اكتب رمز العدد(بالارقام)</vt:lpstr>
      <vt:lpstr>שקופית 34</vt:lpstr>
      <vt:lpstr>שקופית 35</vt:lpstr>
      <vt:lpstr>שקופית 36</vt:lpstr>
      <vt:lpstr>שקופית 37</vt:lpstr>
      <vt:lpstr>שקופית 38</vt:lpstr>
      <vt:lpstr>שקופית 39</vt:lpstr>
      <vt:lpstr>שקופית 40</vt:lpstr>
      <vt:lpstr>שקופית 41</vt:lpstr>
      <vt:lpstr>שקופית 42</vt:lpstr>
      <vt:lpstr>שקופית 43</vt:lpstr>
      <vt:lpstr>שקופית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77</cp:revision>
  <dcterms:created xsi:type="dcterms:W3CDTF">2020-06-08T07:23:35Z</dcterms:created>
  <dcterms:modified xsi:type="dcterms:W3CDTF">2020-09-09T09:17:24Z</dcterms:modified>
</cp:coreProperties>
</file>