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handoutMasterIdLst>
    <p:handoutMasterId r:id="rId27"/>
  </p:handoutMasterIdLst>
  <p:sldIdLst>
    <p:sldId id="256" r:id="rId4"/>
    <p:sldId id="261" r:id="rId5"/>
    <p:sldId id="268" r:id="rId6"/>
    <p:sldId id="277" r:id="rId7"/>
    <p:sldId id="274" r:id="rId8"/>
    <p:sldId id="281" r:id="rId9"/>
    <p:sldId id="275" r:id="rId10"/>
    <p:sldId id="273" r:id="rId11"/>
    <p:sldId id="259" r:id="rId12"/>
    <p:sldId id="262" r:id="rId13"/>
    <p:sldId id="263" r:id="rId14"/>
    <p:sldId id="264" r:id="rId15"/>
    <p:sldId id="280" r:id="rId16"/>
    <p:sldId id="279" r:id="rId17"/>
    <p:sldId id="282" r:id="rId18"/>
    <p:sldId id="276" r:id="rId19"/>
    <p:sldId id="272" r:id="rId20"/>
    <p:sldId id="265" r:id="rId21"/>
    <p:sldId id="266" r:id="rId22"/>
    <p:sldId id="271" r:id="rId23"/>
    <p:sldId id="267" r:id="rId24"/>
    <p:sldId id="270" r:id="rId2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358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60703-B6DB-4DD4-BB8B-AA7AEC47C95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EDC4B-FA0F-4EC6-B25E-A1BE6C494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16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39159-8EC5-4301-A300-83CD14FF6ABE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6DAE-04F2-4053-8663-D1C644239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78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D6DAE-04F2-4053-8663-D1C6442399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2840574"/>
            <a:ext cx="5829300" cy="196003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CDF6-B6E9-45AD-907F-5C9336CD60C8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0D7-5D25-4694-9BCA-6CDFE158DBFC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5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A48A-BE19-4B25-ABBE-488F69E39126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BCB6-2E05-46FA-AA08-7239235E246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7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E7F9-0F13-4641-BF72-4654CBCE2BC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0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326F1-D94B-4684-92D4-06759B56DB7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3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AFBB-40B4-4572-A853-C5FFE579CDEF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1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2E02-F87D-4A52-A6D7-9A5B9EA5194D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8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5EC6-FA15-4EB4-B23F-C457A31FFAE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44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72006-E636-489A-9FE2-848306D8ECD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325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1A67C-61A9-4D30-B56F-FA6909EC712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14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C07E-DAB6-420F-BA46-29BD7F28A5FE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91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688C4-959D-4ADE-84E7-D3C176CAFD1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7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8C05-C1EB-49A2-BBC3-A8EE61254EDD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99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4972050" y="366187"/>
            <a:ext cx="1543050" cy="7802033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42900" y="366187"/>
            <a:ext cx="4514850" cy="7802033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0D9D-D187-46FB-84EB-FED8A9190BD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3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38D3-848F-495E-9955-A81240E8D6D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147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BA5B-6BA5-409D-9E46-DED6AC2CDD0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9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D8BAC-409B-4ECB-95B6-AA6B5ABDD58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4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5352-7554-4712-9D01-0416C8D7DD5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28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915AD-1D59-41F2-8E0D-DE2EE4DF9D7D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01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1FA-5B8F-43C5-BBBC-E51B27977CE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94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ED36-244D-4512-8BE5-539D433238B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8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3875625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64DFD-508C-4E62-91A8-85E76FE4BCF0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8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51EA-75D9-4921-A55D-A5ECE5E6E3F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429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4C70-F540-41A3-B773-71EABA72600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85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D9AD-DD8D-4610-AE59-6E30D86C9E8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35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0B4DF-DF5C-427D-8660-C6A3BE6EAF4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0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42900" y="2133607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86150" y="2133607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20DD-4EFA-4008-A7DA-C652C1E50377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74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74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B2BD9-D95D-449D-BDBB-5E1D9E2FC3D1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4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5C39-639F-44C2-9BE7-0E8676908F56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6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52BDA-90DC-438E-A341-557FBBF786CF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5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5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92" y="364072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5" y="1913472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81FA-B8B4-4690-9EF5-C895F3EE0FC3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2BB6D-28F4-4BCD-BB0E-82DC687D7F4C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0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133607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342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09D9-1B62-457C-8107-3EE1134D9182}" type="datetime8">
              <a:rPr lang="he-IL" smtClean="0"/>
              <a:t>28 אוקטובר 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0" y="847514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914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13F59-51CD-4BF3-9B8D-67AAAF81B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E189528-E624-4D50-A65D-3B009120DC5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7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80214D63-6A8E-4789-91B6-8BD2672C32A1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t>28 אוקטובר 20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orianit.edu-negev.gov.il/ronit/sites/homepage/chetzronit/Images/eyes6.JPG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orianit.edu-negev.gov.il/ronit/sites/homepage/chetzronit/Images/eyes4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9916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762000" y="685800"/>
            <a:ext cx="5080277" cy="76944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مدرسة ابن سينا- رهط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ar-SA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3200" b="1" u="sng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كراسة عمل</a:t>
            </a:r>
          </a:p>
          <a:p>
            <a:pPr algn="ctr"/>
            <a:r>
              <a:rPr lang="ar-SA" sz="32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عملية التوسيع </a:t>
            </a:r>
          </a:p>
          <a:p>
            <a:pPr algn="ctr"/>
            <a:r>
              <a:rPr lang="ar-SA" sz="3200" b="1" u="sng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والاختزال</a:t>
            </a:r>
          </a:p>
          <a:p>
            <a:pPr algn="ctr"/>
            <a:r>
              <a:rPr lang="ar-SA" sz="32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للصفوف الخامسة</a:t>
            </a:r>
          </a:p>
          <a:p>
            <a:pPr algn="ctr"/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54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اسم الطالب:_____</a:t>
            </a:r>
          </a:p>
          <a:p>
            <a:pPr algn="ctr"/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ar-SA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الصف:______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ar-SA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ar-SA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ar-SA" sz="3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2020/2021</a:t>
            </a:r>
          </a:p>
          <a:p>
            <a:pPr algn="ctr"/>
            <a:endParaRPr lang="he-IL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</a:t>
            </a:fld>
            <a:endParaRPr lang="en-US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B6FA9E8-AD88-4D95-812C-C5FC6AE9D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33" y="1447800"/>
            <a:ext cx="925733" cy="72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39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2" y="98428"/>
            <a:ext cx="6529388" cy="90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6553128" y="0"/>
            <a:ext cx="3273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he-IL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9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52401"/>
            <a:ext cx="6529388" cy="8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ציין מיקום של מספר שקופית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-12441"/>
            <a:ext cx="6529388" cy="651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3" y="6781800"/>
            <a:ext cx="608686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22" y="7744415"/>
            <a:ext cx="51085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1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8670" y="155509"/>
            <a:ext cx="6172200" cy="557411"/>
          </a:xfrm>
        </p:spPr>
        <p:txBody>
          <a:bodyPr>
            <a:normAutofit/>
          </a:bodyPr>
          <a:lstStyle/>
          <a:p>
            <a:pPr algn="r"/>
            <a:r>
              <a:rPr lang="ar-SA" sz="2800" dirty="0"/>
              <a:t>اختزال الكسر</a:t>
            </a:r>
            <a:endParaRPr lang="he-I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370211" y="533400"/>
                <a:ext cx="5878189" cy="7620000"/>
              </a:xfrm>
            </p:spPr>
            <p:txBody>
              <a:bodyPr>
                <a:normAutofit/>
              </a:bodyPr>
              <a:lstStyle/>
              <a:p>
                <a:r>
                  <a:rPr lang="ar-SA" sz="2400" b="1" dirty="0"/>
                  <a:t>تأملوا كيف نختزل الكسر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SA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SA" sz="2400" b="1" i="1" smtClean="0">
                            <a:latin typeface="Cambria Math"/>
                          </a:rPr>
                          <m:t>𝟏𝟐</m:t>
                        </m:r>
                      </m:num>
                      <m:den>
                        <m:r>
                          <a:rPr lang="ar-SA" sz="2400" b="1" i="1" smtClean="0">
                            <a:latin typeface="Cambria Math"/>
                          </a:rPr>
                          <m:t>𝟑𝟔</m:t>
                        </m:r>
                      </m:den>
                    </m:f>
                  </m:oMath>
                </a14:m>
                <a:r>
                  <a:rPr lang="ar-SA" sz="2400" b="1" dirty="0"/>
                  <a:t> </a:t>
                </a:r>
              </a:p>
              <a:p>
                <a:r>
                  <a:rPr lang="ar-SA" sz="2400" b="1" dirty="0"/>
                  <a:t>الخطوة الأولى: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A" sz="240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ar-S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b="1" i="1" smtClean="0">
                                  <a:latin typeface="Cambria Math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ar-SA" sz="2400" b="1" i="1" smtClean="0">
                                  <a:latin typeface="Cambria Math"/>
                                </a:rPr>
                                <m:t>𝟑𝟔</m:t>
                              </m:r>
                            </m:den>
                          </m:f>
                        </m:e>
                      </m:box>
                      <m:r>
                        <a:rPr lang="ar-SA" sz="2400" b="1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sz="240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ar-S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b="1" i="1" smtClean="0">
                                  <a:latin typeface="Cambria Math"/>
                                </a:rPr>
                                <m:t>𝟏𝟐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ar-SA" sz="2400" b="1" i="1" smtClean="0">
                                  <a:latin typeface="Cambria Math"/>
                                </a:rPr>
                                <m:t>𝟑𝟔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  <m:r>
                        <a:rPr lang="ar-SA" sz="2400" b="1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sz="240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ar-S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b="1" i="1" smtClean="0">
                                  <a:latin typeface="Cambria Math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ar-SA" sz="2400" b="1" i="1" smtClean="0">
                                  <a:latin typeface="Cambria Math"/>
                                </a:rPr>
                                <m:t>𝟏𝟖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ar-SA" sz="2400" b="1" dirty="0"/>
              </a:p>
              <a:p>
                <a:pPr marL="0" indent="0" algn="ctr">
                  <a:buNone/>
                </a:pPr>
                <a:r>
                  <a:rPr lang="ar-SA" sz="2400" b="1" dirty="0"/>
                  <a:t>قسمنا على 2 أحد القواسم المشتركة للعددين 12 و 36</a:t>
                </a:r>
              </a:p>
              <a:p>
                <a:r>
                  <a:rPr lang="ar-SA" sz="2400" b="1" dirty="0"/>
                  <a:t>الخطوة الثانية: لقد حصلنا على الكسر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SA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SA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A" sz="2400" b="1" i="1" smtClean="0">
                                <a:latin typeface="Cambria Math"/>
                              </a:rPr>
                              <m:t>𝟔</m:t>
                            </m:r>
                          </m:num>
                          <m:den>
                            <m:r>
                              <a:rPr lang="ar-SA" sz="2400" b="1" i="1" smtClean="0">
                                <a:latin typeface="Cambria Math"/>
                              </a:rPr>
                              <m:t>𝟏𝟖</m:t>
                            </m:r>
                          </m:den>
                        </m:f>
                      </m:e>
                    </m:box>
                  </m:oMath>
                </a14:m>
                <a:r>
                  <a:rPr lang="ar-SA" sz="2400" b="1" dirty="0"/>
                  <a:t> وهو ليس الاسم الأبسط </a:t>
                </a:r>
              </a:p>
              <a:p>
                <a:pPr marL="0" indent="0">
                  <a:buNone/>
                </a:pPr>
                <a:r>
                  <a:rPr lang="ar-SA" sz="2400" b="1" dirty="0"/>
                  <a:t>                  للكسر، لذا علينا اختزاله مرة أخرى: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A" sz="240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ar-S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b="1" i="1" smtClean="0">
                                  <a:latin typeface="Cambria Math"/>
                                </a:rPr>
                                <m:t>𝟔</m:t>
                              </m:r>
                            </m:num>
                            <m:den>
                              <m:r>
                                <a:rPr lang="ar-SA" sz="2400" b="1" i="1" smtClean="0">
                                  <a:latin typeface="Cambria Math"/>
                                </a:rPr>
                                <m:t>𝟏𝟖</m:t>
                              </m:r>
                            </m:den>
                          </m:f>
                        </m:e>
                      </m:box>
                      <m:r>
                        <a:rPr lang="ar-SA" sz="2400" b="1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sz="240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ar-S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b="1" i="1" smtClean="0">
                                  <a:latin typeface="Cambria Math"/>
                                </a:rPr>
                                <m:t>𝟔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ar-SA" sz="2400" b="1" i="1" smtClean="0">
                                  <a:latin typeface="Cambria Math"/>
                                </a:rPr>
                                <m:t>𝟏𝟖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sz="24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box>
                      <m:r>
                        <a:rPr lang="ar-SA" sz="2400" b="1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sz="240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f>
                            <m:fPr>
                              <m:ctrlPr>
                                <a:rPr lang="ar-S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sz="2400" b="1" i="1" smtClean="0"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ar-SA" sz="2400" b="1" i="1" smtClean="0"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ar-SA" sz="2400" b="1" dirty="0"/>
              </a:p>
              <a:p>
                <a:pPr marL="0" indent="0" algn="ctr">
                  <a:buNone/>
                </a:pPr>
                <a:r>
                  <a:rPr lang="ar-SA" sz="2400" b="1" dirty="0"/>
                  <a:t>قسمنا على 3 أحد القواسم المشتركة للعددين  6 و 18</a:t>
                </a:r>
              </a:p>
              <a:p>
                <a:r>
                  <a:rPr lang="ar-SA" sz="2400" b="1" dirty="0"/>
                  <a:t>الخطوة الثالثة: لقد حصلنا على الكسر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ar-SA" sz="2400" b="1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ar-SA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SA" sz="2400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ar-SA" sz="2400" b="1" i="1" smtClean="0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e>
                    </m:box>
                  </m:oMath>
                </a14:m>
                <a:r>
                  <a:rPr lang="ar-SA" sz="2400" b="1" dirty="0"/>
                  <a:t> وهو ليس الاسم الأبسط </a:t>
                </a:r>
              </a:p>
              <a:p>
                <a:pPr marL="0" indent="0">
                  <a:buNone/>
                </a:pPr>
                <a:r>
                  <a:rPr lang="ar-SA" sz="2400" b="1" dirty="0"/>
                  <a:t>                  للكسر، لذا علينا اختزاله مرة أخرى:</a:t>
                </a:r>
              </a:p>
              <a:p>
                <a:pPr marL="0" indent="0">
                  <a:buNone/>
                </a:pPr>
                <a:endParaRPr lang="ar-SA" sz="2400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he-IL" sz="28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he-IL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e-IL" sz="28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e-IL" sz="2800" b="0" i="1" smtClean="0">
                                  <a:latin typeface="Cambria Math"/>
                                </a:rPr>
                                <m:t>6</m:t>
                              </m:r>
                            </m:den>
                          </m:f>
                          <m:r>
                            <a:rPr lang="he-IL" sz="2800" b="0" i="1" smtClean="0">
                              <a:latin typeface="Cambria Math"/>
                            </a:rPr>
                            <m:t>=</m:t>
                          </m:r>
                          <m:box>
                            <m:boxPr>
                              <m:ctrlPr>
                                <a:rPr lang="he-I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he-I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e-IL" sz="28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he-IL" sz="2800" b="0" i="1" smtClean="0">
                                      <a:latin typeface="Cambria Math"/>
                                      <a:ea typeface="Cambria Math"/>
                                    </a:rPr>
                                    <m:t>÷</m:t>
                                  </m:r>
                                  <m:r>
                                    <a:rPr lang="he-IL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he-IL" sz="2800" b="0" i="1" smtClean="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he-IL" sz="2800" b="0" i="1" smtClean="0">
                                      <a:latin typeface="Cambria Math"/>
                                      <a:ea typeface="Cambria Math"/>
                                    </a:rPr>
                                    <m:t>÷</m:t>
                                  </m:r>
                                  <m:r>
                                    <a:rPr lang="he-IL" sz="2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he-IL" sz="2800" b="0" i="1" smtClean="0">
                              <a:latin typeface="Cambria Math"/>
                            </a:rPr>
                            <m:t>=</m:t>
                          </m:r>
                          <m:box>
                            <m:boxPr>
                              <m:ctrlPr>
                                <a:rPr lang="he-IL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he-IL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he-IL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he-IL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box>
                        </m:e>
                      </m:box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0211" y="533400"/>
                <a:ext cx="5878189" cy="7620000"/>
              </a:xfrm>
              <a:blipFill rotWithShape="1">
                <a:blip r:embed="rId2"/>
                <a:stretch>
                  <a:fillRect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5" y="6553200"/>
            <a:ext cx="455246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1447800" y="7790968"/>
            <a:ext cx="3429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000" dirty="0">
                <a:solidFill>
                  <a:srgbClr val="4BACC6">
                    <a:lumMod val="50000"/>
                  </a:srgbClr>
                </a:solidFill>
              </a:rPr>
              <a:t>إذاً إننا حصلنا على الاسم الأبسط للكسر وذلك بقسمة كل من البسط والمقام على القاسم المشترك الأعظم لهما</a:t>
            </a:r>
            <a:endParaRPr lang="en-US" sz="120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9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1" y="154518"/>
            <a:ext cx="3132348" cy="898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3" y="87402"/>
            <a:ext cx="3266219" cy="898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sz="3200" dirty="0"/>
              <a:t>تأملوا طريقة مختصرة في تسجيل خطوات الاختزال: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מציין מיקום תוכן 2"/>
              <p:cNvSpPr>
                <a:spLocks noGrp="1"/>
              </p:cNvSpPr>
              <p:nvPr>
                <p:ph idx="1"/>
              </p:nvPr>
            </p:nvSpPr>
            <p:spPr>
              <a:xfrm>
                <a:off x="3861048" y="1691686"/>
                <a:ext cx="2708058" cy="6034617"/>
              </a:xfrm>
            </p:spPr>
            <p:txBody>
              <a:bodyPr>
                <a:normAutofit fontScale="92500"/>
              </a:bodyPr>
              <a:lstStyle/>
              <a:p>
                <a:r>
                  <a:rPr lang="ar-SA" dirty="0">
                    <a:solidFill>
                      <a:srgbClr val="0070C0"/>
                    </a:solidFill>
                  </a:rPr>
                  <a:t>طريقة طويلة:</a:t>
                </a:r>
              </a:p>
              <a:p>
                <a:endParaRPr lang="ar-SA" sz="1600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A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24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60</m:t>
                              </m:r>
                            </m:den>
                          </m:f>
                        </m:e>
                      </m:box>
                      <m:r>
                        <a:rPr lang="ar-SA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box>
                            <m:boxPr>
                              <m:ctrlPr>
                                <a:rPr lang="ar-SA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ar-S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SA" b="0" i="1" smtClean="0">
                                      <a:latin typeface="Cambria Math"/>
                                    </a:rPr>
                                    <m:t>24</m:t>
                                  </m:r>
                                  <m:r>
                                    <a:rPr lang="ar-SA" b="0" i="1" smtClean="0">
                                      <a:latin typeface="Cambria Math"/>
                                      <a:ea typeface="Cambria Math"/>
                                    </a:rPr>
                                    <m:t>÷</m:t>
                                  </m:r>
                                  <m:r>
                                    <a:rPr lang="ar-SA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ar-SA" b="0" i="1" smtClean="0">
                                      <a:latin typeface="Cambria Math"/>
                                    </a:rPr>
                                    <m:t>60</m:t>
                                  </m:r>
                                  <m:r>
                                    <a:rPr lang="ar-SA" b="0" i="1" smtClean="0">
                                      <a:latin typeface="Cambria Math"/>
                                      <a:ea typeface="Cambria Math"/>
                                    </a:rPr>
                                    <m:t>÷</m:t>
                                  </m:r>
                                  <m:r>
                                    <a:rPr lang="ar-SA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</m:e>
                      </m:box>
                      <m:r>
                        <a:rPr lang="ar-SA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ar-SA" b="0" dirty="0"/>
              </a:p>
              <a:p>
                <a:pPr marL="0" indent="0" algn="l">
                  <a:buNone/>
                </a:pPr>
                <a:endParaRPr lang="ar-SA" i="1" dirty="0">
                  <a:latin typeface="Cambria Math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A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12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30</m:t>
                              </m:r>
                            </m:den>
                          </m:f>
                        </m:e>
                      </m:box>
                      <m:r>
                        <a:rPr lang="ar-SA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12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30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ar-SA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ar-SA" b="0" dirty="0"/>
              </a:p>
              <a:p>
                <a:pPr marL="0" indent="0" algn="l">
                  <a:buNone/>
                </a:pPr>
                <a:endParaRPr lang="ar-SA" b="0" dirty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ar-SA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15</m:t>
                              </m:r>
                            </m:den>
                          </m:f>
                        </m:e>
                      </m:box>
                      <m:r>
                        <a:rPr lang="ar-SA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6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15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÷</m:t>
                              </m:r>
                              <m:r>
                                <a:rPr lang="ar-SA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box>
                      <m:r>
                        <a:rPr lang="ar-SA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ar-SA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ar-S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SA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ar-SA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מציין מיקום תוכן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8064" y="1268760"/>
                <a:ext cx="3610744" cy="4525963"/>
              </a:xfrm>
              <a:blipFill rotWithShape="1">
                <a:blip r:embed="rId3"/>
                <a:stretch>
                  <a:fillRect t="-1750" r="-404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2676" y="1691680"/>
                <a:ext cx="2430270" cy="44292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indent="-457200" algn="r" rtl="1">
                  <a:buFont typeface="Arial" pitchFamily="34" charset="0"/>
                  <a:buChar char="•"/>
                </a:pPr>
                <a:r>
                  <a:rPr lang="ar-SA" sz="3200" dirty="0">
                    <a:solidFill>
                      <a:srgbClr val="0070C0"/>
                    </a:solidFill>
                  </a:rPr>
                  <a:t>طريقة</a:t>
                </a:r>
                <a:r>
                  <a:rPr lang="ar-SA" dirty="0">
                    <a:solidFill>
                      <a:srgbClr val="0070C0"/>
                    </a:solidFill>
                  </a:rPr>
                  <a:t> </a:t>
                </a:r>
                <a:r>
                  <a:rPr lang="ar-SA" sz="3200" dirty="0">
                    <a:solidFill>
                      <a:srgbClr val="0070C0"/>
                    </a:solidFill>
                  </a:rPr>
                  <a:t>قصيرة</a:t>
                </a:r>
                <a:r>
                  <a:rPr lang="ar-SA" dirty="0">
                    <a:solidFill>
                      <a:srgbClr val="0070C0"/>
                    </a:solidFill>
                  </a:rPr>
                  <a:t>:</a:t>
                </a:r>
              </a:p>
              <a:p>
                <a:pPr algn="r" rtl="1"/>
                <a:endParaRPr lang="ar-SA" dirty="0">
                  <a:solidFill>
                    <a:prstClr val="black"/>
                  </a:solidFill>
                </a:endParaRPr>
              </a:p>
              <a:p>
                <a:pPr algn="r" rtl="1"/>
                <a:r>
                  <a:rPr lang="ar-SA" dirty="0">
                    <a:solidFill>
                      <a:prstClr val="black"/>
                    </a:solidFill>
                  </a:rPr>
                  <a:t>                         2</a:t>
                </a:r>
              </a:p>
              <a:p>
                <a:pPr algn="r" rtl="1"/>
                <a:r>
                  <a:rPr lang="ar-SA" dirty="0">
                    <a:solidFill>
                      <a:prstClr val="black"/>
                    </a:solidFill>
                  </a:rPr>
                  <a:t>                         6</a:t>
                </a:r>
              </a:p>
              <a:p>
                <a:pPr algn="r" rtl="1"/>
                <a:r>
                  <a:rPr lang="ar-SA" dirty="0">
                    <a:solidFill>
                      <a:prstClr val="black"/>
                    </a:solidFill>
                  </a:rPr>
                  <a:t>                         12</a:t>
                </a:r>
              </a:p>
              <a:p>
                <a:pPr algn="r" rtl="1"/>
                <a:endParaRPr lang="ar-SA" dirty="0">
                  <a:solidFill>
                    <a:prstClr val="black"/>
                  </a:solidFill>
                </a:endParaRP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S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ar-SA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60</m:t>
                          </m:r>
                        </m:den>
                      </m:f>
                      <m:r>
                        <a:rPr lang="ar-SA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ar-S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SA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ar-SA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ar-SA" dirty="0">
                  <a:solidFill>
                    <a:prstClr val="black"/>
                  </a:solidFill>
                </a:endParaRPr>
              </a:p>
              <a:p>
                <a:pPr algn="r" rtl="1"/>
                <a:r>
                  <a:rPr lang="ar-SA" dirty="0">
                    <a:solidFill>
                      <a:srgbClr val="FF0000"/>
                    </a:solidFill>
                  </a:rPr>
                  <a:t>                      </a:t>
                </a:r>
              </a:p>
              <a:p>
                <a:pPr algn="r" rtl="1"/>
                <a:r>
                  <a:rPr lang="ar-SA" dirty="0">
                    <a:solidFill>
                      <a:prstClr val="black"/>
                    </a:solidFill>
                  </a:rPr>
                  <a:t>                         30</a:t>
                </a:r>
              </a:p>
              <a:p>
                <a:pPr algn="r" rtl="1"/>
                <a:r>
                  <a:rPr lang="ar-SA" dirty="0">
                    <a:solidFill>
                      <a:prstClr val="black"/>
                    </a:solidFill>
                  </a:rPr>
                  <a:t>                         15</a:t>
                </a:r>
              </a:p>
              <a:p>
                <a:pPr algn="r" rtl="1"/>
                <a:r>
                  <a:rPr lang="ar-SA" dirty="0">
                    <a:solidFill>
                      <a:prstClr val="black"/>
                    </a:solidFill>
                  </a:rPr>
                  <a:t>                          5</a:t>
                </a:r>
              </a:p>
              <a:p>
                <a:pPr algn="r" rtl="1"/>
                <a:endParaRPr lang="ar-SA" dirty="0">
                  <a:solidFill>
                    <a:srgbClr val="FF0000"/>
                  </a:solidFill>
                </a:endParaRPr>
              </a:p>
              <a:p>
                <a:pPr algn="r" rtl="1"/>
                <a:endParaRPr lang="ar-SA" dirty="0">
                  <a:solidFill>
                    <a:srgbClr val="FF0000"/>
                  </a:solidFill>
                </a:endParaRPr>
              </a:p>
              <a:p>
                <a:pPr algn="r" rtl="1"/>
                <a:endParaRPr lang="he-I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268760"/>
                <a:ext cx="3240360" cy="4429161"/>
              </a:xfrm>
              <a:prstGeom prst="rect">
                <a:avLst/>
              </a:prstGeom>
              <a:blipFill rotWithShape="1">
                <a:blip r:embed="rId4"/>
                <a:stretch>
                  <a:fillRect t="-1788" r="-4511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מחבר ישר 5"/>
          <p:cNvCxnSpPr/>
          <p:nvPr/>
        </p:nvCxnSpPr>
        <p:spPr>
          <a:xfrm flipH="1">
            <a:off x="1403775" y="4283968"/>
            <a:ext cx="324036" cy="1905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 flipH="1">
            <a:off x="1430778" y="4764024"/>
            <a:ext cx="324036" cy="1920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H="1">
            <a:off x="1511787" y="3543183"/>
            <a:ext cx="216024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מחבר ישר 11"/>
          <p:cNvCxnSpPr/>
          <p:nvPr/>
        </p:nvCxnSpPr>
        <p:spPr>
          <a:xfrm flipH="1">
            <a:off x="1484785" y="3227852"/>
            <a:ext cx="270030" cy="1920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מחבר ישר 13"/>
          <p:cNvCxnSpPr/>
          <p:nvPr/>
        </p:nvCxnSpPr>
        <p:spPr>
          <a:xfrm flipH="1">
            <a:off x="1403775" y="5340085"/>
            <a:ext cx="324036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 flipH="1">
            <a:off x="1403775" y="5820140"/>
            <a:ext cx="324036" cy="19202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735E-CA0E-469A-B35C-5032BD7611BE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9" y="152400"/>
            <a:ext cx="60706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9" y="3590925"/>
            <a:ext cx="60706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7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5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6858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6" name="Picture 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833"/>
            <a:ext cx="6477000" cy="857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מציין מיקום של מספר שקופית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8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705600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56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28600"/>
            <a:ext cx="6134100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066802" y="4648203"/>
            <a:ext cx="5153025" cy="2628900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Arial" pitchFamily="34" charset="0"/>
                <a:cs typeface="Traditional Arabic" pitchFamily="18" charset="-78"/>
              </a:rPr>
              <a:t>عملية الاختزال</a:t>
            </a:r>
            <a:endParaRPr kumimoji="0" lang="en-U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Arial" pitchFamily="34" charset="0"/>
              <a:cs typeface="Traditional Arabic" pitchFamily="18" charset="-78"/>
            </a:endParaRPr>
          </a:p>
          <a:p>
            <a:pPr marL="0" marR="171450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Arial" pitchFamily="34" charset="0"/>
                <a:cs typeface="Traditional Arabic" pitchFamily="18" charset="-78"/>
              </a:rPr>
              <a:t>التوسيع هو ايجاد اسم اخر للكسر بواسطة قسمة البسط والمقام على نفس العدد.</a:t>
            </a:r>
          </a:p>
          <a:p>
            <a:pPr marL="0" marR="171450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aditional Arabic" pitchFamily="18" charset="-78"/>
                <a:ea typeface="Arial" pitchFamily="34" charset="0"/>
                <a:cs typeface="Traditional Arabic" pitchFamily="18" charset="-78"/>
              </a:rPr>
              <a:t> (أي أن نقسم كل من البسط والمقام في الكسر المعطى على نفس العدد, كسر مساوٍ للواحد صحيح.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aditional Arabic" pitchFamily="18" charset="-78"/>
              <a:ea typeface="Arial" pitchFamily="34" charset="0"/>
              <a:cs typeface="Traditional Arabic" pitchFamily="18" charset="-7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63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1451"/>
            <a:ext cx="6477000" cy="880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29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52400"/>
            <a:ext cx="6857999" cy="876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85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6705600" cy="825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6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858000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3007310" y="4873"/>
            <a:ext cx="35458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ورقة عمل رقم 1</a:t>
            </a:r>
          </a:p>
          <a:p>
            <a:pPr algn="r"/>
            <a:r>
              <a:rPr lang="ar-SA" sz="16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وسع الكسور</a:t>
            </a:r>
            <a:r>
              <a:rPr lang="ar-SA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he-IL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7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6629400" cy="845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3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1" y="152400"/>
            <a:ext cx="6380163" cy="86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 descr="http://www.orianit.edu-negev.gov.il/ronit/sites/homepage/chetzronit/Images/eyes6.JPG"/>
          <p:cNvPicPr>
            <a:picLocks noChangeAspect="1" noChangeArrowheads="1"/>
          </p:cNvPicPr>
          <p:nvPr/>
        </p:nvPicPr>
        <p:blipFill>
          <a:blip r:embed="rId4" r:link="rId5">
            <a:lum bright="-6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07" y="4495800"/>
            <a:ext cx="836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3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3" y="348342"/>
            <a:ext cx="6226175" cy="589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39555"/>
            <a:ext cx="18288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63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4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588"/>
            <a:ext cx="6629400" cy="881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15" name="Picture 31" descr="http://www.orianit.edu-negev.gov.il/ronit/sites/homepage/chetzronit/Images/eyes4.JPG"/>
          <p:cNvPicPr>
            <a:picLocks noChangeAspect="1" noChangeArrowheads="1"/>
          </p:cNvPicPr>
          <p:nvPr/>
        </p:nvPicPr>
        <p:blipFill>
          <a:blip r:embed="rId3" r:link="rId4" cstate="print">
            <a:lum bright="-1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5" y="5029203"/>
            <a:ext cx="7842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21" name="Picture 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152400"/>
            <a:ext cx="6735762" cy="899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22" name="מציין מיקום של מספר שקופית 144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9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62484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3F59-51CD-4BF3-9B8D-67AAAF81B6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1339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234</Words>
  <Application>Microsoft Office PowerPoint</Application>
  <PresentationFormat>‫הצגה על המסך (4:3)</PresentationFormat>
  <Paragraphs>74</Paragraphs>
  <Slides>22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Traditional Arabic</vt:lpstr>
      <vt:lpstr>ערכת נושא Office</vt:lpstr>
      <vt:lpstr>1_ערכת נושא Office</vt:lpstr>
      <vt:lpstr>2_ערכת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اختزال الكسر</vt:lpstr>
      <vt:lpstr>تأملوا طريقة مختصرة في تسجيل خطوات الاختزال: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maria</dc:creator>
  <cp:lastModifiedBy>מאריא שנאוי</cp:lastModifiedBy>
  <cp:revision>8</cp:revision>
  <dcterms:created xsi:type="dcterms:W3CDTF">2016-10-24T17:45:06Z</dcterms:created>
  <dcterms:modified xsi:type="dcterms:W3CDTF">2020-10-28T19:52:12Z</dcterms:modified>
</cp:coreProperties>
</file>