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59" d="100"/>
          <a:sy n="59" d="100"/>
        </p:scale>
        <p:origin x="-155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A797EDF-E3B6-4C94-A399-2EA7635E948E}" type="datetimeFigureOut">
              <a:rPr lang="he-IL" smtClean="0"/>
              <a:pPr/>
              <a:t>י"ט/אדר/תש"פ</a:t>
            </a:fld>
            <a:endParaRPr lang="he-IL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D77E2D5-7BE9-4C68-8274-471BA61DDD4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582911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471D-8887-4244-B307-92DCB15A7A92}" type="datetimeFigureOut">
              <a:rPr lang="he-IL" smtClean="0"/>
              <a:pPr/>
              <a:t>י"ט/אדר/תש"פ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083F-216E-4D00-9707-C79C0CE1986C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827803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471D-8887-4244-B307-92DCB15A7A92}" type="datetimeFigureOut">
              <a:rPr lang="he-IL" smtClean="0"/>
              <a:pPr/>
              <a:t>י"ט/אדר/תש"פ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083F-216E-4D00-9707-C79C0CE1986C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094137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471D-8887-4244-B307-92DCB15A7A92}" type="datetimeFigureOut">
              <a:rPr lang="he-IL" smtClean="0"/>
              <a:pPr/>
              <a:t>י"ט/אדר/תש"פ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083F-216E-4D00-9707-C79C0CE1986C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044670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471D-8887-4244-B307-92DCB15A7A92}" type="datetimeFigureOut">
              <a:rPr lang="he-IL" smtClean="0"/>
              <a:pPr/>
              <a:t>י"ט/אדר/תש"פ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083F-216E-4D00-9707-C79C0CE1986C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133369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471D-8887-4244-B307-92DCB15A7A92}" type="datetimeFigureOut">
              <a:rPr lang="he-IL" smtClean="0"/>
              <a:pPr/>
              <a:t>י"ט/אדר/תש"פ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083F-216E-4D00-9707-C79C0CE1986C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238635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471D-8887-4244-B307-92DCB15A7A92}" type="datetimeFigureOut">
              <a:rPr lang="he-IL" smtClean="0"/>
              <a:pPr/>
              <a:t>י"ט/אדר/תש"פ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083F-216E-4D00-9707-C79C0CE1986C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885879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471D-8887-4244-B307-92DCB15A7A92}" type="datetimeFigureOut">
              <a:rPr lang="he-IL" smtClean="0"/>
              <a:pPr/>
              <a:t>י"ט/אדר/תש"פ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083F-216E-4D00-9707-C79C0CE1986C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704663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471D-8887-4244-B307-92DCB15A7A92}" type="datetimeFigureOut">
              <a:rPr lang="he-IL" smtClean="0"/>
              <a:pPr/>
              <a:t>י"ט/אדר/תש"פ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083F-216E-4D00-9707-C79C0CE1986C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619213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471D-8887-4244-B307-92DCB15A7A92}" type="datetimeFigureOut">
              <a:rPr lang="he-IL" smtClean="0"/>
              <a:pPr/>
              <a:t>י"ט/אדר/תש"פ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083F-216E-4D00-9707-C79C0CE1986C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29289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471D-8887-4244-B307-92DCB15A7A92}" type="datetimeFigureOut">
              <a:rPr lang="he-IL" smtClean="0"/>
              <a:pPr/>
              <a:t>י"ט/אדר/תש"פ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083F-216E-4D00-9707-C79C0CE1986C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7319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471D-8887-4244-B307-92DCB15A7A92}" type="datetimeFigureOut">
              <a:rPr lang="he-IL" smtClean="0"/>
              <a:pPr/>
              <a:t>י"ט/אדר/תש"פ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083F-216E-4D00-9707-C79C0CE1986C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965552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8471D-8887-4244-B307-92DCB15A7A92}" type="datetimeFigureOut">
              <a:rPr lang="he-IL" smtClean="0"/>
              <a:pPr/>
              <a:t>י"ט/אדר/תש"פ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D083F-216E-4D00-9707-C79C0CE1986C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910276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5616624" cy="6669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03648" y="0"/>
            <a:ext cx="316835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جدول الضرب مع الرقم 4 : </a:t>
            </a:r>
            <a:endParaRPr lang="he-IL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079954" y="1844824"/>
            <a:ext cx="2736304" cy="48320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/>
              <a:t>مضاعفات الرقم 4 : </a:t>
            </a:r>
          </a:p>
          <a:p>
            <a:pPr algn="ctr"/>
            <a:r>
              <a:rPr lang="ar-SA" sz="2800" b="1" dirty="0" smtClean="0"/>
              <a:t>4</a:t>
            </a:r>
          </a:p>
          <a:p>
            <a:pPr algn="ctr"/>
            <a:r>
              <a:rPr lang="ar-SA" sz="2800" b="1" dirty="0" smtClean="0"/>
              <a:t>8</a:t>
            </a:r>
          </a:p>
          <a:p>
            <a:pPr algn="ctr"/>
            <a:r>
              <a:rPr lang="ar-SA" sz="2800" b="1" dirty="0" smtClean="0"/>
              <a:t>12</a:t>
            </a:r>
          </a:p>
          <a:p>
            <a:pPr algn="ctr"/>
            <a:r>
              <a:rPr lang="ar-SA" sz="2800" b="1" dirty="0" smtClean="0"/>
              <a:t>16</a:t>
            </a:r>
          </a:p>
          <a:p>
            <a:pPr algn="ctr"/>
            <a:r>
              <a:rPr lang="ar-SA" sz="2800" b="1" dirty="0" smtClean="0"/>
              <a:t>20</a:t>
            </a:r>
          </a:p>
          <a:p>
            <a:pPr algn="ctr"/>
            <a:r>
              <a:rPr lang="ar-SA" sz="2800" b="1" dirty="0" smtClean="0"/>
              <a:t>24</a:t>
            </a:r>
          </a:p>
          <a:p>
            <a:pPr algn="ctr"/>
            <a:r>
              <a:rPr lang="ar-SA" sz="2800" b="1" dirty="0" smtClean="0"/>
              <a:t>28</a:t>
            </a:r>
          </a:p>
          <a:p>
            <a:pPr algn="ctr"/>
            <a:r>
              <a:rPr lang="ar-SA" sz="2800" b="1" dirty="0" smtClean="0"/>
              <a:t>32</a:t>
            </a:r>
          </a:p>
          <a:p>
            <a:pPr algn="ctr"/>
            <a:r>
              <a:rPr lang="ar-SA" sz="2800" b="1" dirty="0" smtClean="0"/>
              <a:t>36</a:t>
            </a:r>
          </a:p>
          <a:p>
            <a:pPr algn="ctr"/>
            <a:r>
              <a:rPr lang="ar-SA" sz="2800" b="1" dirty="0" smtClean="0"/>
              <a:t>40</a:t>
            </a:r>
            <a:endParaRPr lang="he-IL" sz="2800" b="1" dirty="0"/>
          </a:p>
        </p:txBody>
      </p:sp>
      <p:sp>
        <p:nvSpPr>
          <p:cNvPr id="6" name="הסבר ענן 5"/>
          <p:cNvSpPr/>
          <p:nvPr/>
        </p:nvSpPr>
        <p:spPr>
          <a:xfrm>
            <a:off x="4860032" y="332656"/>
            <a:ext cx="3600400" cy="1296144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xtBox 6"/>
          <p:cNvSpPr txBox="1"/>
          <p:nvPr/>
        </p:nvSpPr>
        <p:spPr>
          <a:xfrm>
            <a:off x="5220072" y="471063"/>
            <a:ext cx="2808312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 smtClean="0"/>
              <a:t>عزيزي\تي الطالب\ة </a:t>
            </a:r>
          </a:p>
          <a:p>
            <a:pPr algn="ctr"/>
            <a:r>
              <a:rPr lang="ar-SA" dirty="0" smtClean="0"/>
              <a:t>انسخ في دفترك ما يلي </a:t>
            </a:r>
          </a:p>
          <a:p>
            <a:pPr algn="ctr"/>
            <a:r>
              <a:rPr lang="ar-SA" dirty="0" smtClean="0"/>
              <a:t>ثم حل البطاقات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1994888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אליפסה 1"/>
          <p:cNvSpPr/>
          <p:nvPr/>
        </p:nvSpPr>
        <p:spPr>
          <a:xfrm>
            <a:off x="2267744" y="-99392"/>
            <a:ext cx="4176464" cy="655272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xtBox 6"/>
          <p:cNvSpPr txBox="1"/>
          <p:nvPr/>
        </p:nvSpPr>
        <p:spPr>
          <a:xfrm>
            <a:off x="2483768" y="945592"/>
            <a:ext cx="3744416" cy="532453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u="sng" dirty="0" smtClean="0"/>
              <a:t>قانونية جدول 4   </a:t>
            </a:r>
          </a:p>
          <a:p>
            <a:pPr algn="ctr"/>
            <a:endParaRPr lang="ar-SA" sz="3200" dirty="0"/>
          </a:p>
          <a:p>
            <a:pPr algn="ctr"/>
            <a:r>
              <a:rPr lang="ar-SA" sz="3200" dirty="0" smtClean="0"/>
              <a:t>عند الضرب في الرقم </a:t>
            </a:r>
            <a:r>
              <a:rPr lang="ar-SA" sz="3200" b="1" dirty="0" smtClean="0"/>
              <a:t>4</a:t>
            </a:r>
            <a:r>
              <a:rPr lang="ar-SA" sz="3200" dirty="0" smtClean="0"/>
              <a:t> نقوم بتكرار الرقم </a:t>
            </a:r>
            <a:r>
              <a:rPr lang="ar-SA" sz="3200" b="1" dirty="0" smtClean="0"/>
              <a:t>4</a:t>
            </a:r>
            <a:r>
              <a:rPr lang="ar-SA" sz="3200" dirty="0" smtClean="0"/>
              <a:t> مرات أي مضاعفته </a:t>
            </a:r>
            <a:r>
              <a:rPr lang="ar-SA" sz="3200" b="1" dirty="0" smtClean="0"/>
              <a:t>4</a:t>
            </a:r>
            <a:r>
              <a:rPr lang="ar-SA" sz="3200" dirty="0" smtClean="0"/>
              <a:t> مرات فمثلا </a:t>
            </a:r>
          </a:p>
          <a:p>
            <a:pPr algn="ctr"/>
            <a:r>
              <a:rPr lang="ar-SA" sz="3200" dirty="0" smtClean="0"/>
              <a:t>التمرين : </a:t>
            </a:r>
            <a:r>
              <a:rPr lang="en-US" sz="3600" b="1" dirty="0" smtClean="0"/>
              <a:t>4x2</a:t>
            </a:r>
            <a:r>
              <a:rPr lang="en-US" sz="3200" dirty="0" smtClean="0"/>
              <a:t>  </a:t>
            </a:r>
            <a:r>
              <a:rPr lang="ar-SA" sz="3200" dirty="0" smtClean="0"/>
              <a:t> نكرر الرقم </a:t>
            </a:r>
            <a:r>
              <a:rPr lang="ar-SA" sz="3600" b="1" dirty="0" smtClean="0"/>
              <a:t>2</a:t>
            </a:r>
            <a:r>
              <a:rPr lang="ar-SA" sz="3200" dirty="0" smtClean="0"/>
              <a:t>  -    </a:t>
            </a:r>
            <a:r>
              <a:rPr lang="ar-SA" sz="3600" b="1" dirty="0" smtClean="0"/>
              <a:t>4</a:t>
            </a:r>
            <a:r>
              <a:rPr lang="ar-SA" sz="3200" dirty="0" smtClean="0"/>
              <a:t> مرات  او قد نكرر رقم </a:t>
            </a:r>
            <a:r>
              <a:rPr lang="ar-SA" sz="3600" b="1" dirty="0" smtClean="0"/>
              <a:t>4</a:t>
            </a:r>
            <a:r>
              <a:rPr lang="ar-SA" sz="3200" dirty="0" smtClean="0"/>
              <a:t> مرتان وبهذا نعتمد على قانون التبادل  </a:t>
            </a: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xmlns="" val="27703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1800" dirty="0" smtClean="0"/>
              <a:t>بطاقة عمل - خاصية جدول 4</a:t>
            </a:r>
            <a:endParaRPr lang="he-IL" sz="1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2386608" cy="49251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r-SA" sz="1800" b="1" dirty="0" smtClean="0"/>
              <a:t>3.جد حاصل الضرب للتمارين التالية حسب قانونية جدول 4 : </a:t>
            </a:r>
          </a:p>
          <a:p>
            <a:pPr marL="0" indent="0" algn="l">
              <a:buNone/>
            </a:pPr>
            <a:r>
              <a:rPr lang="ar-SA" sz="1800" b="1" dirty="0" smtClean="0"/>
              <a:t>           </a:t>
            </a:r>
            <a:r>
              <a:rPr lang="en-US" sz="1800" b="1" dirty="0" smtClean="0"/>
              <a:t>4x6 = ------</a:t>
            </a:r>
          </a:p>
          <a:p>
            <a:pPr marL="0" indent="0" algn="l">
              <a:buNone/>
            </a:pPr>
            <a:r>
              <a:rPr lang="ar-SA" sz="1800" b="1" dirty="0" smtClean="0"/>
              <a:t>    </a:t>
            </a: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9x4 = ------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2x4 = -----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6x4 = -----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5x4 = -----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4x8= -----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10x4 = -----</a:t>
            </a:r>
          </a:p>
        </p:txBody>
      </p:sp>
      <p:sp>
        <p:nvSpPr>
          <p:cNvPr id="4" name="מלבן 3"/>
          <p:cNvSpPr/>
          <p:nvPr/>
        </p:nvSpPr>
        <p:spPr>
          <a:xfrm>
            <a:off x="3923928" y="2578577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ar-SA" b="1" dirty="0"/>
              <a:t> </a:t>
            </a:r>
            <a:r>
              <a:rPr lang="en-US" b="1" dirty="0" smtClean="0"/>
              <a:t>4x----- </a:t>
            </a:r>
            <a:r>
              <a:rPr lang="en-US" b="1" dirty="0"/>
              <a:t>= </a:t>
            </a:r>
            <a:r>
              <a:rPr lang="en-US" b="1" dirty="0" smtClean="0"/>
              <a:t>32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4x------ </a:t>
            </a:r>
            <a:r>
              <a:rPr lang="en-US" b="1" dirty="0"/>
              <a:t>= </a:t>
            </a:r>
            <a:r>
              <a:rPr lang="en-US" b="1" dirty="0" smtClean="0"/>
              <a:t>12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-----x4 =20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-----x4 = 4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-----x4 </a:t>
            </a:r>
            <a:r>
              <a:rPr lang="en-US" b="1" dirty="0"/>
              <a:t>= </a:t>
            </a:r>
            <a:r>
              <a:rPr lang="en-US" b="1" dirty="0" smtClean="0"/>
              <a:t>40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----x4= 0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4x----- =24</a:t>
            </a:r>
            <a:endParaRPr lang="he-IL" dirty="0"/>
          </a:p>
        </p:txBody>
      </p:sp>
      <p:cxnSp>
        <p:nvCxnSpPr>
          <p:cNvPr id="6" name="מחבר ישר 5"/>
          <p:cNvCxnSpPr/>
          <p:nvPr/>
        </p:nvCxnSpPr>
        <p:spPr>
          <a:xfrm>
            <a:off x="5796136" y="1484784"/>
            <a:ext cx="0" cy="50405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מלבן מעוגל 6"/>
          <p:cNvSpPr/>
          <p:nvPr/>
        </p:nvSpPr>
        <p:spPr>
          <a:xfrm>
            <a:off x="6444208" y="1988840"/>
            <a:ext cx="1800200" cy="352839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xtBox 7"/>
          <p:cNvSpPr txBox="1"/>
          <p:nvPr/>
        </p:nvSpPr>
        <p:spPr>
          <a:xfrm>
            <a:off x="6660232" y="2132856"/>
            <a:ext cx="1368152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1.اكتب مضاعفات العدد 4 : </a:t>
            </a:r>
            <a:endParaRPr lang="he-IL" b="1" dirty="0"/>
          </a:p>
        </p:txBody>
      </p:sp>
      <p:cxnSp>
        <p:nvCxnSpPr>
          <p:cNvPr id="10" name="מחבר ישר 9"/>
          <p:cNvCxnSpPr/>
          <p:nvPr/>
        </p:nvCxnSpPr>
        <p:spPr>
          <a:xfrm>
            <a:off x="2915816" y="1484784"/>
            <a:ext cx="0" cy="50405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923928" y="1484784"/>
            <a:ext cx="151216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2.جد العامل المجهول </a:t>
            </a:r>
            <a:endParaRPr lang="he-IL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8495928" y="260648"/>
            <a:ext cx="4685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1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130487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1800" dirty="0" smtClean="0"/>
              <a:t>بطاقة عمل - خاصية جدول 4</a:t>
            </a:r>
            <a:endParaRPr lang="he-IL" sz="1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1554066"/>
            <a:ext cx="4071501" cy="262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1800" b="1" dirty="0" smtClean="0"/>
              <a:t>جد حاصل الضرب للتمارين التالية حسب قانونية جدول 4: </a:t>
            </a:r>
          </a:p>
          <a:p>
            <a:pPr marL="0" indent="0" algn="l">
              <a:buNone/>
            </a:pPr>
            <a:endParaRPr lang="ar-SA" sz="1800" b="1" dirty="0" smtClean="0"/>
          </a:p>
          <a:p>
            <a:pPr marL="0" indent="0" algn="l">
              <a:buNone/>
            </a:pPr>
            <a:r>
              <a:rPr lang="ar-SA" sz="1800" b="1" dirty="0" smtClean="0"/>
              <a:t> </a:t>
            </a:r>
            <a:r>
              <a:rPr lang="ar-SA" sz="2000" b="1" dirty="0" smtClean="0"/>
              <a:t>اربع </a:t>
            </a:r>
          </a:p>
          <a:p>
            <a:pPr marL="0" indent="0" algn="l">
              <a:buNone/>
            </a:pPr>
            <a:r>
              <a:rPr lang="ar-SA" sz="2000" b="1" dirty="0" smtClean="0"/>
              <a:t>   مرات </a:t>
            </a:r>
            <a:r>
              <a:rPr lang="en-US" sz="1800" b="1" dirty="0" smtClean="0"/>
              <a:t> </a:t>
            </a:r>
            <a:r>
              <a:rPr lang="ar-SA" sz="1800" b="1" dirty="0" smtClean="0"/>
              <a:t>           </a:t>
            </a:r>
            <a:endParaRPr lang="en-US" sz="1800" b="1" dirty="0" smtClean="0"/>
          </a:p>
        </p:txBody>
      </p:sp>
      <p:cxnSp>
        <p:nvCxnSpPr>
          <p:cNvPr id="17" name="מחבר חץ ישר 16"/>
          <p:cNvCxnSpPr/>
          <p:nvPr/>
        </p:nvCxnSpPr>
        <p:spPr>
          <a:xfrm flipV="1">
            <a:off x="899592" y="2456892"/>
            <a:ext cx="504056" cy="2520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508012" y="2286533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---- 9      </a:t>
            </a:r>
            <a:endParaRPr lang="he-IL" dirty="0"/>
          </a:p>
        </p:txBody>
      </p:sp>
      <p:cxnSp>
        <p:nvCxnSpPr>
          <p:cNvPr id="21" name="מחבר חץ ישר 20"/>
          <p:cNvCxnSpPr/>
          <p:nvPr/>
        </p:nvCxnSpPr>
        <p:spPr>
          <a:xfrm>
            <a:off x="928689" y="2804076"/>
            <a:ext cx="594723" cy="120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577897" y="2740278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---- 8      </a:t>
            </a:r>
            <a:endParaRPr lang="he-IL" dirty="0"/>
          </a:p>
        </p:txBody>
      </p:sp>
      <p:cxnSp>
        <p:nvCxnSpPr>
          <p:cNvPr id="25" name="מחבר חץ ישר 24"/>
          <p:cNvCxnSpPr/>
          <p:nvPr/>
        </p:nvCxnSpPr>
        <p:spPr>
          <a:xfrm>
            <a:off x="918821" y="2945174"/>
            <a:ext cx="484827" cy="4506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508012" y="3262010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---- 7      </a:t>
            </a:r>
            <a:endParaRPr lang="he-IL" dirty="0"/>
          </a:p>
        </p:txBody>
      </p:sp>
      <p:sp>
        <p:nvSpPr>
          <p:cNvPr id="28" name="عنصر نائب للمحتوى 2"/>
          <p:cNvSpPr txBox="1">
            <a:spLocks/>
          </p:cNvSpPr>
          <p:nvPr/>
        </p:nvSpPr>
        <p:spPr>
          <a:xfrm>
            <a:off x="352237" y="3932939"/>
            <a:ext cx="3970784" cy="262088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Font typeface="Arial" panose="020B0604020202020204" pitchFamily="34" charset="0"/>
              <a:buNone/>
            </a:pPr>
            <a:endParaRPr lang="ar-SA" sz="1800" b="1" dirty="0" smtClean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ar-SA" sz="1800" b="1" dirty="0" smtClean="0"/>
              <a:t> </a:t>
            </a:r>
            <a:r>
              <a:rPr lang="en-US" sz="2000" b="1" dirty="0" smtClean="0"/>
              <a:t>4x</a:t>
            </a:r>
            <a:r>
              <a:rPr lang="en-US" sz="1800" b="1" dirty="0" smtClean="0"/>
              <a:t> </a:t>
            </a:r>
            <a:r>
              <a:rPr lang="ar-SA" sz="1800" b="1" dirty="0" smtClean="0"/>
              <a:t>           </a:t>
            </a:r>
            <a:endParaRPr lang="en-US" sz="1800" b="1" dirty="0" smtClean="0"/>
          </a:p>
        </p:txBody>
      </p:sp>
      <p:cxnSp>
        <p:nvCxnSpPr>
          <p:cNvPr id="29" name="מחבר חץ ישר 28"/>
          <p:cNvCxnSpPr/>
          <p:nvPr/>
        </p:nvCxnSpPr>
        <p:spPr>
          <a:xfrm flipV="1">
            <a:off x="890336" y="4310094"/>
            <a:ext cx="504056" cy="2520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מחבר חץ ישר 29"/>
          <p:cNvCxnSpPr/>
          <p:nvPr/>
        </p:nvCxnSpPr>
        <p:spPr>
          <a:xfrm>
            <a:off x="882743" y="4725144"/>
            <a:ext cx="594723" cy="120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מחבר חץ ישר 30"/>
          <p:cNvCxnSpPr/>
          <p:nvPr/>
        </p:nvCxnSpPr>
        <p:spPr>
          <a:xfrm>
            <a:off x="882743" y="4869034"/>
            <a:ext cx="447086" cy="4506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477466" y="4036422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---- 4      </a:t>
            </a:r>
            <a:endParaRPr lang="he-IL" dirty="0"/>
          </a:p>
        </p:txBody>
      </p:sp>
      <p:sp>
        <p:nvSpPr>
          <p:cNvPr id="33" name="TextBox 32"/>
          <p:cNvSpPr txBox="1"/>
          <p:nvPr/>
        </p:nvSpPr>
        <p:spPr>
          <a:xfrm>
            <a:off x="1497557" y="4562122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---- 3      </a:t>
            </a:r>
            <a:endParaRPr lang="he-IL" dirty="0"/>
          </a:p>
        </p:txBody>
      </p:sp>
      <p:sp>
        <p:nvSpPr>
          <p:cNvPr id="34" name="TextBox 33"/>
          <p:cNvSpPr txBox="1"/>
          <p:nvPr/>
        </p:nvSpPr>
        <p:spPr>
          <a:xfrm>
            <a:off x="1394392" y="5134971"/>
            <a:ext cx="8428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---- 10     </a:t>
            </a:r>
            <a:endParaRPr lang="he-IL" dirty="0"/>
          </a:p>
        </p:txBody>
      </p:sp>
      <p:sp>
        <p:nvSpPr>
          <p:cNvPr id="35" name="عنصر نائب للمحتوى 2"/>
          <p:cNvSpPr txBox="1">
            <a:spLocks/>
          </p:cNvSpPr>
          <p:nvPr/>
        </p:nvSpPr>
        <p:spPr>
          <a:xfrm>
            <a:off x="4788024" y="1600200"/>
            <a:ext cx="3970784" cy="262088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000" b="1" dirty="0" smtClean="0"/>
          </a:p>
          <a:p>
            <a:pPr marL="0" indent="0" algn="l">
              <a:buFont typeface="Arial" panose="020B0604020202020204" pitchFamily="34" charset="0"/>
              <a:buNone/>
            </a:pPr>
            <a:endParaRPr lang="en-US" sz="2000" b="1" dirty="0"/>
          </a:p>
          <a:p>
            <a:pPr marL="0" indent="0" algn="l">
              <a:buFont typeface="Arial" panose="020B0604020202020204" pitchFamily="34" charset="0"/>
              <a:buNone/>
            </a:pPr>
            <a:endParaRPr lang="en-US" sz="2000" b="1" dirty="0" smtClean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US" sz="2000" b="1" dirty="0" smtClean="0"/>
              <a:t>4x</a:t>
            </a:r>
            <a:r>
              <a:rPr lang="en-US" sz="1800" b="1" dirty="0" smtClean="0"/>
              <a:t> </a:t>
            </a:r>
            <a:r>
              <a:rPr lang="ar-SA" sz="1800" b="1" dirty="0" smtClean="0"/>
              <a:t>           </a:t>
            </a:r>
            <a:endParaRPr lang="en-US" sz="1800" b="1" dirty="0" smtClean="0"/>
          </a:p>
        </p:txBody>
      </p:sp>
      <p:cxnSp>
        <p:nvCxnSpPr>
          <p:cNvPr id="36" name="מחבר חץ ישר 35"/>
          <p:cNvCxnSpPr/>
          <p:nvPr/>
        </p:nvCxnSpPr>
        <p:spPr>
          <a:xfrm flipV="1">
            <a:off x="5220072" y="2644942"/>
            <a:ext cx="504056" cy="2520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מחבר חץ ישר 36"/>
          <p:cNvCxnSpPr/>
          <p:nvPr/>
        </p:nvCxnSpPr>
        <p:spPr>
          <a:xfrm>
            <a:off x="5222142" y="2988742"/>
            <a:ext cx="594723" cy="120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מחבר חץ ישר 37"/>
          <p:cNvCxnSpPr/>
          <p:nvPr/>
        </p:nvCxnSpPr>
        <p:spPr>
          <a:xfrm>
            <a:off x="5269117" y="3049176"/>
            <a:ext cx="447086" cy="4506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824430" y="2401624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---- 2      </a:t>
            </a:r>
            <a:endParaRPr lang="he-IL" dirty="0"/>
          </a:p>
        </p:txBody>
      </p:sp>
      <p:sp>
        <p:nvSpPr>
          <p:cNvPr id="41" name="TextBox 40"/>
          <p:cNvSpPr txBox="1"/>
          <p:nvPr/>
        </p:nvSpPr>
        <p:spPr>
          <a:xfrm>
            <a:off x="5857047" y="3446676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---- 9      </a:t>
            </a:r>
            <a:endParaRPr lang="he-IL" dirty="0"/>
          </a:p>
        </p:txBody>
      </p:sp>
      <p:sp>
        <p:nvSpPr>
          <p:cNvPr id="42" name="TextBox 41"/>
          <p:cNvSpPr txBox="1"/>
          <p:nvPr/>
        </p:nvSpPr>
        <p:spPr>
          <a:xfrm>
            <a:off x="5978727" y="2992080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---- 4      </a:t>
            </a:r>
            <a:endParaRPr lang="he-IL" dirty="0"/>
          </a:p>
        </p:txBody>
      </p:sp>
      <p:sp>
        <p:nvSpPr>
          <p:cNvPr id="43" name="عنصر نائب للمحتوى 2"/>
          <p:cNvSpPr txBox="1">
            <a:spLocks/>
          </p:cNvSpPr>
          <p:nvPr/>
        </p:nvSpPr>
        <p:spPr>
          <a:xfrm>
            <a:off x="3707904" y="4009193"/>
            <a:ext cx="4636081" cy="262088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000" b="1" dirty="0" smtClean="0"/>
          </a:p>
          <a:p>
            <a:pPr marL="0" indent="0" algn="l">
              <a:buFont typeface="Arial" panose="020B0604020202020204" pitchFamily="34" charset="0"/>
              <a:buNone/>
            </a:pPr>
            <a:endParaRPr lang="en-US" sz="2000" b="1" dirty="0"/>
          </a:p>
          <a:p>
            <a:pPr marL="0" indent="0" algn="l">
              <a:buFont typeface="Arial" panose="020B0604020202020204" pitchFamily="34" charset="0"/>
              <a:buNone/>
            </a:pPr>
            <a:endParaRPr lang="en-US" sz="2000" b="1" dirty="0" smtClean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ar-SA" sz="2000" b="1" dirty="0" smtClean="0"/>
              <a:t>اربع مرات </a:t>
            </a:r>
            <a:r>
              <a:rPr lang="en-US" sz="1800" b="1" dirty="0" smtClean="0"/>
              <a:t> </a:t>
            </a:r>
            <a:r>
              <a:rPr lang="ar-SA" sz="1800" b="1" dirty="0" smtClean="0"/>
              <a:t>           </a:t>
            </a:r>
            <a:endParaRPr lang="en-US" sz="1800" b="1" dirty="0" smtClean="0"/>
          </a:p>
        </p:txBody>
      </p:sp>
      <p:cxnSp>
        <p:nvCxnSpPr>
          <p:cNvPr id="44" name="מחבר חץ ישר 43"/>
          <p:cNvCxnSpPr/>
          <p:nvPr/>
        </p:nvCxnSpPr>
        <p:spPr>
          <a:xfrm flipV="1">
            <a:off x="4765061" y="5117369"/>
            <a:ext cx="504056" cy="2520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מחבר חץ ישר 44"/>
          <p:cNvCxnSpPr/>
          <p:nvPr/>
        </p:nvCxnSpPr>
        <p:spPr>
          <a:xfrm>
            <a:off x="4779819" y="5443869"/>
            <a:ext cx="594723" cy="120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מחבר חץ ישר 45"/>
          <p:cNvCxnSpPr/>
          <p:nvPr/>
        </p:nvCxnSpPr>
        <p:spPr>
          <a:xfrm>
            <a:off x="4758794" y="5504303"/>
            <a:ext cx="447086" cy="4506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419491" y="4932703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---- 8      </a:t>
            </a:r>
            <a:endParaRPr lang="he-IL" dirty="0"/>
          </a:p>
        </p:txBody>
      </p:sp>
      <p:sp>
        <p:nvSpPr>
          <p:cNvPr id="48" name="TextBox 47"/>
          <p:cNvSpPr txBox="1"/>
          <p:nvPr/>
        </p:nvSpPr>
        <p:spPr>
          <a:xfrm>
            <a:off x="5540323" y="5431690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---- 3      </a:t>
            </a:r>
            <a:endParaRPr lang="he-IL" dirty="0"/>
          </a:p>
        </p:txBody>
      </p:sp>
      <p:sp>
        <p:nvSpPr>
          <p:cNvPr id="49" name="TextBox 48"/>
          <p:cNvSpPr txBox="1"/>
          <p:nvPr/>
        </p:nvSpPr>
        <p:spPr>
          <a:xfrm>
            <a:off x="5336337" y="5954906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---- 0      </a:t>
            </a: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8532440" y="0"/>
            <a:ext cx="4320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2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139163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640"/>
            <a:ext cx="8363272" cy="59375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2400" b="1" u="sng" dirty="0" smtClean="0"/>
              <a:t>عزيزي الطالب اضرب الارقام التالية بالرقم  4  استعن بقانون التبادل   : </a:t>
            </a:r>
            <a:endParaRPr lang="ar-SA" sz="2400" b="1" u="sng" dirty="0"/>
          </a:p>
          <a:p>
            <a:pPr marL="0" indent="0">
              <a:buNone/>
            </a:pPr>
            <a:endParaRPr lang="ar-SA" sz="2800" b="1" u="sng" dirty="0" smtClean="0"/>
          </a:p>
          <a:p>
            <a:pPr marL="0" indent="0">
              <a:buNone/>
            </a:pPr>
            <a:endParaRPr lang="he-IL" sz="2800" b="1" u="sng" dirty="0"/>
          </a:p>
        </p:txBody>
      </p:sp>
      <p:sp>
        <p:nvSpPr>
          <p:cNvPr id="4" name="אליפסה 3"/>
          <p:cNvSpPr/>
          <p:nvPr/>
        </p:nvSpPr>
        <p:spPr>
          <a:xfrm>
            <a:off x="1172749" y="1130301"/>
            <a:ext cx="432048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6</a:t>
            </a:r>
            <a:endParaRPr lang="he-IL" dirty="0"/>
          </a:p>
        </p:txBody>
      </p:sp>
      <p:sp>
        <p:nvSpPr>
          <p:cNvPr id="6" name="אליפסה 5"/>
          <p:cNvSpPr/>
          <p:nvPr/>
        </p:nvSpPr>
        <p:spPr>
          <a:xfrm>
            <a:off x="473425" y="1140901"/>
            <a:ext cx="432048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3</a:t>
            </a:r>
            <a:endParaRPr lang="he-IL" dirty="0"/>
          </a:p>
        </p:txBody>
      </p:sp>
      <p:sp>
        <p:nvSpPr>
          <p:cNvPr id="7" name="אליפסה 6"/>
          <p:cNvSpPr/>
          <p:nvPr/>
        </p:nvSpPr>
        <p:spPr>
          <a:xfrm>
            <a:off x="1883253" y="1104355"/>
            <a:ext cx="384492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7</a:t>
            </a:r>
            <a:endParaRPr lang="he-IL" dirty="0"/>
          </a:p>
        </p:txBody>
      </p:sp>
      <p:sp>
        <p:nvSpPr>
          <p:cNvPr id="8" name="אליפסה 7"/>
          <p:cNvSpPr/>
          <p:nvPr/>
        </p:nvSpPr>
        <p:spPr>
          <a:xfrm>
            <a:off x="2627784" y="1101618"/>
            <a:ext cx="432048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8</a:t>
            </a:r>
            <a:endParaRPr lang="he-IL" dirty="0"/>
          </a:p>
        </p:txBody>
      </p:sp>
      <p:sp>
        <p:nvSpPr>
          <p:cNvPr id="9" name="אליפסה 8"/>
          <p:cNvSpPr/>
          <p:nvPr/>
        </p:nvSpPr>
        <p:spPr>
          <a:xfrm>
            <a:off x="3419872" y="1094972"/>
            <a:ext cx="432048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5</a:t>
            </a:r>
            <a:endParaRPr lang="he-IL" dirty="0"/>
          </a:p>
        </p:txBody>
      </p:sp>
      <p:sp>
        <p:nvSpPr>
          <p:cNvPr id="10" name="אליפסה 9"/>
          <p:cNvSpPr/>
          <p:nvPr/>
        </p:nvSpPr>
        <p:spPr>
          <a:xfrm>
            <a:off x="4211960" y="1070054"/>
            <a:ext cx="432048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1</a:t>
            </a:r>
            <a:endParaRPr lang="he-IL" dirty="0"/>
          </a:p>
        </p:txBody>
      </p:sp>
      <p:sp>
        <p:nvSpPr>
          <p:cNvPr id="11" name="אליפסה 10"/>
          <p:cNvSpPr/>
          <p:nvPr/>
        </p:nvSpPr>
        <p:spPr>
          <a:xfrm>
            <a:off x="5076056" y="1077888"/>
            <a:ext cx="432048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4</a:t>
            </a:r>
            <a:endParaRPr lang="he-IL" dirty="0"/>
          </a:p>
        </p:txBody>
      </p:sp>
      <p:sp>
        <p:nvSpPr>
          <p:cNvPr id="12" name="אליפסה 11"/>
          <p:cNvSpPr/>
          <p:nvPr/>
        </p:nvSpPr>
        <p:spPr>
          <a:xfrm>
            <a:off x="5796136" y="1094972"/>
            <a:ext cx="432048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7</a:t>
            </a:r>
            <a:endParaRPr lang="he-IL" dirty="0"/>
          </a:p>
        </p:txBody>
      </p:sp>
      <p:sp>
        <p:nvSpPr>
          <p:cNvPr id="13" name="אליפסה 12"/>
          <p:cNvSpPr/>
          <p:nvPr/>
        </p:nvSpPr>
        <p:spPr>
          <a:xfrm>
            <a:off x="6660232" y="1094972"/>
            <a:ext cx="432048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9</a:t>
            </a:r>
            <a:endParaRPr lang="he-IL" dirty="0"/>
          </a:p>
        </p:txBody>
      </p:sp>
      <p:sp>
        <p:nvSpPr>
          <p:cNvPr id="14" name="אליפסה 13"/>
          <p:cNvSpPr/>
          <p:nvPr/>
        </p:nvSpPr>
        <p:spPr>
          <a:xfrm>
            <a:off x="7596336" y="1077888"/>
            <a:ext cx="432048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0</a:t>
            </a:r>
            <a:endParaRPr lang="he-IL" dirty="0"/>
          </a:p>
        </p:txBody>
      </p:sp>
      <p:sp>
        <p:nvSpPr>
          <p:cNvPr id="15" name="אליפסה 14"/>
          <p:cNvSpPr/>
          <p:nvPr/>
        </p:nvSpPr>
        <p:spPr>
          <a:xfrm>
            <a:off x="8388424" y="1059482"/>
            <a:ext cx="432048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2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689449" y="3573016"/>
            <a:ext cx="2154359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ar-SA" dirty="0" smtClean="0"/>
              <a:t> </a:t>
            </a:r>
            <a:r>
              <a:rPr lang="en-US" dirty="0" smtClean="0"/>
              <a:t>4x3=12</a:t>
            </a:r>
          </a:p>
          <a:p>
            <a:pPr algn="l"/>
            <a:r>
              <a:rPr lang="en-US" dirty="0" smtClean="0"/>
              <a:t>3x4=12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----x------=-------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----x------=-------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----x------=-------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----x------=-------</a:t>
            </a:r>
            <a:endParaRPr lang="he-IL" dirty="0"/>
          </a:p>
        </p:txBody>
      </p:sp>
      <p:sp>
        <p:nvSpPr>
          <p:cNvPr id="17" name="TextBox 16"/>
          <p:cNvSpPr txBox="1"/>
          <p:nvPr/>
        </p:nvSpPr>
        <p:spPr>
          <a:xfrm>
            <a:off x="3566828" y="3573015"/>
            <a:ext cx="2154359" cy="258532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ar-SA" dirty="0" smtClean="0"/>
              <a:t> </a:t>
            </a:r>
            <a:r>
              <a:rPr lang="en-US" dirty="0" smtClean="0"/>
              <a:t>----x------=------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----x------=-------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----x------=-------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----x------=-------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----x------=-------</a:t>
            </a:r>
            <a:endParaRPr lang="he-IL" dirty="0"/>
          </a:p>
        </p:txBody>
      </p:sp>
      <p:sp>
        <p:nvSpPr>
          <p:cNvPr id="18" name="TextBox 17"/>
          <p:cNvSpPr txBox="1"/>
          <p:nvPr/>
        </p:nvSpPr>
        <p:spPr>
          <a:xfrm>
            <a:off x="6519156" y="3580290"/>
            <a:ext cx="2154359" cy="258532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ar-SA" dirty="0" smtClean="0"/>
              <a:t> </a:t>
            </a:r>
            <a:r>
              <a:rPr lang="en-US" dirty="0" smtClean="0"/>
              <a:t>----x------=------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----x------=-------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----x------=-------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----x------=-------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----x------=-------</a:t>
            </a:r>
            <a:endParaRPr lang="he-IL" dirty="0"/>
          </a:p>
        </p:txBody>
      </p:sp>
      <p:sp>
        <p:nvSpPr>
          <p:cNvPr id="19" name="TextBox 18"/>
          <p:cNvSpPr txBox="1"/>
          <p:nvPr/>
        </p:nvSpPr>
        <p:spPr>
          <a:xfrm>
            <a:off x="965237" y="2194587"/>
            <a:ext cx="743169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تذكر ان تمرين الضرب عبارة عن عامل </a:t>
            </a:r>
            <a:r>
              <a:rPr lang="en-US" sz="2400" b="1" dirty="0" smtClean="0"/>
              <a:t>x </a:t>
            </a:r>
            <a:r>
              <a:rPr lang="ar-SA" sz="2400" b="1" dirty="0" smtClean="0"/>
              <a:t>عامل = حاصل الضرب </a:t>
            </a:r>
            <a:endParaRPr lang="he-IL" sz="24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689449" y="116632"/>
            <a:ext cx="2757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1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280107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277</Words>
  <Application>Microsoft Office PowerPoint</Application>
  <PresentationFormat>‫הצגה על המסך (4:3)</PresentationFormat>
  <Paragraphs>120</Paragraphs>
  <Slides>5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6" baseType="lpstr">
      <vt:lpstr>ערכת נושא Office</vt:lpstr>
      <vt:lpstr>שקופית 1</vt:lpstr>
      <vt:lpstr>שקופית 2</vt:lpstr>
      <vt:lpstr>بطاقة عمل - خاصية جدول 4</vt:lpstr>
      <vt:lpstr>بطاقة عمل - خاصية جدول 4</vt:lpstr>
      <vt:lpstr>שקופית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Arabic</dc:creator>
  <cp:lastModifiedBy>m</cp:lastModifiedBy>
  <cp:revision>4</cp:revision>
  <dcterms:created xsi:type="dcterms:W3CDTF">2020-03-14T18:12:20Z</dcterms:created>
  <dcterms:modified xsi:type="dcterms:W3CDTF">2020-03-15T10:08:24Z</dcterms:modified>
</cp:coreProperties>
</file>