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sldIdLst>
    <p:sldId id="256" r:id="rId2"/>
    <p:sldId id="265" r:id="rId3"/>
    <p:sldId id="257" r:id="rId4"/>
    <p:sldId id="258" r:id="rId5"/>
    <p:sldId id="259" r:id="rId6"/>
    <p:sldId id="260" r:id="rId7"/>
    <p:sldId id="261" r:id="rId8"/>
    <p:sldId id="263" r:id="rId9"/>
    <p:sldId id="262" r:id="rId10"/>
    <p:sldId id="264" r:id="rId11"/>
    <p:sldId id="266" r:id="rId12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96E8F678-026F-4EA9-ADA8-2874D10B7590}" type="datetimeFigureOut">
              <a:rPr lang="he-IL" smtClean="0"/>
              <a:t>ו'/אייר/תש"פ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1E14F0F3-36E5-4BE2-BA58-25044D9A7111}" type="slidenum">
              <a:rPr lang="he-IL" smtClean="0"/>
              <a:t>‹#›</a:t>
            </a:fld>
            <a:endParaRPr lang="he-IL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0494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תמונה פנורמית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e-IL" smtClean="0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8F678-026F-4EA9-ADA8-2874D10B7590}" type="datetimeFigureOut">
              <a:rPr lang="he-IL" smtClean="0"/>
              <a:t>ו'/אייר/תש"פ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4F0F3-36E5-4BE2-BA58-25044D9A711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89480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כותרת ו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8F678-026F-4EA9-ADA8-2874D10B7590}" type="datetimeFigureOut">
              <a:rPr lang="he-IL" smtClean="0"/>
              <a:t>ו'/אייר/תש"פ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4F0F3-36E5-4BE2-BA58-25044D9A7111}" type="slidenum">
              <a:rPr lang="he-IL" smtClean="0"/>
              <a:t>‹#›</a:t>
            </a:fld>
            <a:endParaRPr lang="he-IL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56120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ציטוט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8F678-026F-4EA9-ADA8-2874D10B7590}" type="datetimeFigureOut">
              <a:rPr lang="he-IL" smtClean="0"/>
              <a:t>ו'/אייר/תש"פ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4F0F3-36E5-4BE2-BA58-25044D9A7111}" type="slidenum">
              <a:rPr lang="he-IL" smtClean="0"/>
              <a:t>‹#›</a:t>
            </a:fld>
            <a:endParaRPr lang="he-IL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00001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כרטיס ש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8F678-026F-4EA9-ADA8-2874D10B7590}" type="datetimeFigureOut">
              <a:rPr lang="he-IL" smtClean="0"/>
              <a:t>ו'/אייר/תש"פ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4F0F3-36E5-4BE2-BA58-25044D9A711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958373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כרטיס שם עם ציטו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8F678-026F-4EA9-ADA8-2874D10B7590}" type="datetimeFigureOut">
              <a:rPr lang="he-IL" smtClean="0"/>
              <a:t>ו'/אייר/תש"פ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4F0F3-36E5-4BE2-BA58-25044D9A7111}" type="slidenum">
              <a:rPr lang="he-IL" smtClean="0"/>
              <a:t>‹#›</a:t>
            </a:fld>
            <a:endParaRPr lang="he-IL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55995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או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8F678-026F-4EA9-ADA8-2874D10B7590}" type="datetimeFigureOut">
              <a:rPr lang="he-IL" smtClean="0"/>
              <a:t>ו'/אייר/תש"פ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4F0F3-36E5-4BE2-BA58-25044D9A7111}" type="slidenum">
              <a:rPr lang="he-IL" smtClean="0"/>
              <a:t>‹#›</a:t>
            </a:fld>
            <a:endParaRPr lang="he-IL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60425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8F678-026F-4EA9-ADA8-2874D10B7590}" type="datetimeFigureOut">
              <a:rPr lang="he-IL" smtClean="0"/>
              <a:t>ו'/אייר/תש"פ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4F0F3-36E5-4BE2-BA58-25044D9A7111}" type="slidenum">
              <a:rPr lang="he-IL" smtClean="0"/>
              <a:t>‹#›</a:t>
            </a:fld>
            <a:endParaRPr lang="he-IL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47120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8F678-026F-4EA9-ADA8-2874D10B7590}" type="datetimeFigureOut">
              <a:rPr lang="he-IL" smtClean="0"/>
              <a:t>ו'/אייר/תש"פ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4F0F3-36E5-4BE2-BA58-25044D9A7111}" type="slidenum">
              <a:rPr lang="he-IL" smtClean="0"/>
              <a:t>‹#›</a:t>
            </a:fld>
            <a:endParaRPr lang="he-IL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5389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8F678-026F-4EA9-ADA8-2874D10B7590}" type="datetimeFigureOut">
              <a:rPr lang="he-IL" smtClean="0"/>
              <a:t>ו'/אייר/תש"פ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4F0F3-36E5-4BE2-BA58-25044D9A711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03980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8F678-026F-4EA9-ADA8-2874D10B7590}" type="datetimeFigureOut">
              <a:rPr lang="he-IL" smtClean="0"/>
              <a:t>ו'/אייר/תש"פ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4F0F3-36E5-4BE2-BA58-25044D9A7111}" type="slidenum">
              <a:rPr lang="he-IL" smtClean="0"/>
              <a:t>‹#›</a:t>
            </a:fld>
            <a:endParaRPr lang="he-IL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176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8F678-026F-4EA9-ADA8-2874D10B7590}" type="datetimeFigureOut">
              <a:rPr lang="he-IL" smtClean="0"/>
              <a:t>ו'/אייר/תש"פ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4F0F3-36E5-4BE2-BA58-25044D9A711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45859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8F678-026F-4EA9-ADA8-2874D10B7590}" type="datetimeFigureOut">
              <a:rPr lang="he-IL" smtClean="0"/>
              <a:t>ו'/אייר/תש"פ</a:t>
            </a:fld>
            <a:endParaRPr 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4F0F3-36E5-4BE2-BA58-25044D9A7111}" type="slidenum">
              <a:rPr lang="he-IL" smtClean="0"/>
              <a:t>‹#›</a:t>
            </a:fld>
            <a:endParaRPr lang="he-IL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8051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8F678-026F-4EA9-ADA8-2874D10B7590}" type="datetimeFigureOut">
              <a:rPr lang="he-IL" smtClean="0"/>
              <a:t>ו'/אייר/תש"פ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4F0F3-36E5-4BE2-BA58-25044D9A7111}" type="slidenum">
              <a:rPr lang="he-IL" smtClean="0"/>
              <a:t>‹#›</a:t>
            </a:fld>
            <a:endParaRPr lang="he-IL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2283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8F678-026F-4EA9-ADA8-2874D10B7590}" type="datetimeFigureOut">
              <a:rPr lang="he-IL" smtClean="0"/>
              <a:t>ו'/אייר/תש"פ</a:t>
            </a:fld>
            <a:endParaRPr lang="he-I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4F0F3-36E5-4BE2-BA58-25044D9A711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76415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8F678-026F-4EA9-ADA8-2874D10B7590}" type="datetimeFigureOut">
              <a:rPr lang="he-IL" smtClean="0"/>
              <a:t>ו'/אייר/תש"פ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4F0F3-36E5-4BE2-BA58-25044D9A7111}" type="slidenum">
              <a:rPr lang="he-IL" smtClean="0"/>
              <a:t>‹#›</a:t>
            </a:fld>
            <a:endParaRPr lang="he-IL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31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e-IL" smtClean="0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8F678-026F-4EA9-ADA8-2874D10B7590}" type="datetimeFigureOut">
              <a:rPr lang="he-IL" smtClean="0"/>
              <a:t>ו'/אייר/תש"פ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4F0F3-36E5-4BE2-BA58-25044D9A711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85226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6E8F678-026F-4EA9-ADA8-2874D10B7590}" type="datetimeFigureOut">
              <a:rPr lang="he-IL" smtClean="0"/>
              <a:t>ו'/אייר/תש"פ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E14F0F3-36E5-4BE2-BA58-25044D9A711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58786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1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285750" indent="-2857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e-IL" dirty="0" smtClean="0"/>
              <a:t>הפעלים בזמן הווה</a:t>
            </a:r>
            <a:endParaRPr lang="he-IL" dirty="0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ar-OM" dirty="0" smtClean="0"/>
              <a:t>الأفعال بالزمن المضارع</a:t>
            </a:r>
            <a:endParaRPr lang="he-IL" dirty="0"/>
          </a:p>
        </p:txBody>
      </p:sp>
      <p:pic>
        <p:nvPicPr>
          <p:cNvPr id="6" name="צליל מוקלט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020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44732" y="437882"/>
            <a:ext cx="6387922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 smtClean="0"/>
              <a:t>בפניכם משפטים , כתבו את השורש שבסוגריים בצורה </a:t>
            </a:r>
            <a:r>
              <a:rPr lang="he-IL" dirty="0" smtClean="0"/>
              <a:t>נכונה בזמן הווה:</a:t>
            </a:r>
            <a:endParaRPr lang="he-IL" dirty="0" smtClean="0"/>
          </a:p>
          <a:p>
            <a:endParaRPr lang="he-IL" dirty="0"/>
          </a:p>
          <a:p>
            <a:endParaRPr lang="he-IL" dirty="0"/>
          </a:p>
        </p:txBody>
      </p:sp>
      <p:sp>
        <p:nvSpPr>
          <p:cNvPr id="3" name="TextBox 2"/>
          <p:cNvSpPr txBox="1"/>
          <p:nvPr/>
        </p:nvSpPr>
        <p:spPr>
          <a:xfrm>
            <a:off x="1043189" y="1361212"/>
            <a:ext cx="10689465" cy="39703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he-IL" sz="2400" dirty="0" smtClean="0"/>
              <a:t>אני ______________ ( ל-מ-ד) בבית ספר אבן </a:t>
            </a:r>
            <a:r>
              <a:rPr lang="he-IL" sz="2400" dirty="0" err="1" smtClean="0"/>
              <a:t>סינא</a:t>
            </a:r>
            <a:r>
              <a:rPr lang="he-IL" sz="2400" dirty="0" smtClean="0"/>
              <a:t> 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he-IL" sz="2400" dirty="0" err="1" smtClean="0"/>
              <a:t>אמא</a:t>
            </a:r>
            <a:r>
              <a:rPr lang="he-IL" sz="2400" dirty="0" smtClean="0"/>
              <a:t> ______________ ( א-כ-ל) שווארמה במסעדה.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he-IL" sz="2400" dirty="0" smtClean="0"/>
              <a:t>התלמידים __________ ( כ-ת-ב) עבודות בית.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he-IL" sz="2400" dirty="0" smtClean="0"/>
              <a:t>הבנות _____________ ( א-ה-ב) לצייר ציורים 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he-IL" sz="2400" dirty="0" smtClean="0"/>
              <a:t>האיכר ___________ ( ע-ב-ד) בשדה 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he-IL" sz="2400" dirty="0" err="1" smtClean="0"/>
              <a:t>סאמי</a:t>
            </a:r>
            <a:r>
              <a:rPr lang="he-IL" sz="2400" dirty="0" smtClean="0"/>
              <a:t> </a:t>
            </a:r>
            <a:r>
              <a:rPr lang="he-IL" sz="2400" dirty="0" err="1" smtClean="0"/>
              <a:t>וראמי</a:t>
            </a:r>
            <a:r>
              <a:rPr lang="he-IL" sz="2400" dirty="0" smtClean="0"/>
              <a:t> _________ ( ר-כ-ב) על האופניים</a:t>
            </a:r>
          </a:p>
          <a:p>
            <a:endParaRPr lang="he-IL" dirty="0" smtClean="0"/>
          </a:p>
          <a:p>
            <a:pPr marL="342900" indent="-342900">
              <a:buAutoNum type="arabicPeriod"/>
            </a:pPr>
            <a:endParaRPr lang="he-IL" dirty="0"/>
          </a:p>
        </p:txBody>
      </p:sp>
      <p:pic>
        <p:nvPicPr>
          <p:cNvPr id="4" name="צליל מוקלט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2766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/>
          <p:cNvSpPr/>
          <p:nvPr/>
        </p:nvSpPr>
        <p:spPr>
          <a:xfrm>
            <a:off x="3545829" y="2091572"/>
            <a:ext cx="4894290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66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בהצלחה לכולם </a:t>
            </a:r>
          </a:p>
          <a:p>
            <a:pPr algn="ctr"/>
            <a:r>
              <a:rPr lang="he-IL" sz="66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ועבודה מהנה</a:t>
            </a:r>
            <a:endParaRPr lang="he-IL" sz="66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3" name="צליל מוקלט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36312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71977" y="579549"/>
            <a:ext cx="10341736" cy="267765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dirty="0" smtClean="0"/>
              <a:t>הגדרה: </a:t>
            </a:r>
          </a:p>
          <a:p>
            <a:r>
              <a:rPr lang="he-IL" sz="2800" dirty="0" smtClean="0"/>
              <a:t>הווה הוא אחד משלושת הזמנים ( עבר-</a:t>
            </a:r>
            <a:r>
              <a:rPr lang="he-IL" sz="2800" dirty="0" smtClean="0">
                <a:solidFill>
                  <a:schemeClr val="accent1">
                    <a:lumMod val="75000"/>
                  </a:schemeClr>
                </a:solidFill>
              </a:rPr>
              <a:t>הווה</a:t>
            </a:r>
            <a:r>
              <a:rPr lang="he-IL" sz="2800" dirty="0" smtClean="0"/>
              <a:t>-עתיד).</a:t>
            </a:r>
          </a:p>
          <a:p>
            <a:r>
              <a:rPr lang="he-IL" sz="2800" dirty="0" smtClean="0"/>
              <a:t>משמעות הווה הוא הדבר הקורה עכשיו או פעלים שעושים בתדירות </a:t>
            </a:r>
            <a:r>
              <a:rPr lang="he-IL" sz="2800" dirty="0" err="1" smtClean="0"/>
              <a:t>מסויימת</a:t>
            </a:r>
            <a:r>
              <a:rPr lang="he-IL" sz="2800" dirty="0" smtClean="0"/>
              <a:t> ( כל הזמן).</a:t>
            </a:r>
          </a:p>
          <a:p>
            <a:r>
              <a:rPr lang="he-IL" sz="2800" dirty="0" smtClean="0"/>
              <a:t> </a:t>
            </a:r>
          </a:p>
          <a:p>
            <a:r>
              <a:rPr lang="he-IL" sz="2800" dirty="0" smtClean="0"/>
              <a:t> </a:t>
            </a:r>
            <a:endParaRPr lang="he-IL" sz="2800" dirty="0"/>
          </a:p>
        </p:txBody>
      </p:sp>
      <p:pic>
        <p:nvPicPr>
          <p:cNvPr id="3" name="צליל מוקלט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27922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3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טבלה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2225609"/>
              </p:ext>
            </p:extLst>
          </p:nvPr>
        </p:nvGraphicFramePr>
        <p:xfrm>
          <a:off x="2032000" y="719666"/>
          <a:ext cx="8128000" cy="594360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205493643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5422660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 smtClean="0"/>
                        <a:t>גופים</a:t>
                      </a:r>
                      <a:endParaRPr lang="he-IL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77874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 smtClean="0"/>
                        <a:t>אני -</a:t>
                      </a:r>
                      <a:r>
                        <a:rPr lang="he-IL" sz="2400" baseline="0" dirty="0" smtClean="0"/>
                        <a:t> מדבר</a:t>
                      </a:r>
                      <a:endParaRPr lang="he-IL" sz="2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45569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 smtClean="0"/>
                        <a:t>אני - מדברת</a:t>
                      </a:r>
                      <a:endParaRPr lang="he-IL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76754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 smtClean="0"/>
                        <a:t>אתה</a:t>
                      </a:r>
                      <a:endParaRPr lang="he-IL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61653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 smtClean="0"/>
                        <a:t>את</a:t>
                      </a:r>
                      <a:endParaRPr lang="he-IL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2316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 smtClean="0"/>
                        <a:t>הוא</a:t>
                      </a:r>
                      <a:endParaRPr lang="he-IL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98685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 smtClean="0"/>
                        <a:t>היא</a:t>
                      </a:r>
                      <a:endParaRPr lang="he-IL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465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 smtClean="0"/>
                        <a:t>אנחנו-</a:t>
                      </a:r>
                      <a:r>
                        <a:rPr lang="he-IL" sz="2400" baseline="0" dirty="0" smtClean="0"/>
                        <a:t> מדברים</a:t>
                      </a:r>
                      <a:endParaRPr lang="he-IL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69457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 smtClean="0"/>
                        <a:t>אנחנו- מדברות</a:t>
                      </a:r>
                      <a:endParaRPr lang="he-IL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36304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 smtClean="0"/>
                        <a:t>אתם</a:t>
                      </a:r>
                      <a:endParaRPr lang="he-IL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50210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 smtClean="0"/>
                        <a:t>אתן</a:t>
                      </a:r>
                      <a:endParaRPr lang="he-IL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99192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 smtClean="0"/>
                        <a:t>הם</a:t>
                      </a:r>
                      <a:endParaRPr lang="he-IL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12653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 smtClean="0"/>
                        <a:t>הן</a:t>
                      </a:r>
                      <a:endParaRPr lang="he-IL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9875163"/>
                  </a:ext>
                </a:extLst>
              </a:tr>
            </a:tbl>
          </a:graphicData>
        </a:graphic>
      </p:graphicFrame>
      <p:pic>
        <p:nvPicPr>
          <p:cNvPr id="2" name="צליל מוקלט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60220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טבלה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0853907"/>
              </p:ext>
            </p:extLst>
          </p:nvPr>
        </p:nvGraphicFramePr>
        <p:xfrm>
          <a:off x="2031998" y="785706"/>
          <a:ext cx="8425646" cy="585216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4212823">
                  <a:extLst>
                    <a:ext uri="{9D8B030D-6E8A-4147-A177-3AD203B41FA5}">
                      <a16:colId xmlns:a16="http://schemas.microsoft.com/office/drawing/2014/main" val="1205493643"/>
                    </a:ext>
                  </a:extLst>
                </a:gridCol>
                <a:gridCol w="4212823">
                  <a:extLst>
                    <a:ext uri="{9D8B030D-6E8A-4147-A177-3AD203B41FA5}">
                      <a16:colId xmlns:a16="http://schemas.microsoft.com/office/drawing/2014/main" val="542266028"/>
                    </a:ext>
                  </a:extLst>
                </a:gridCol>
              </a:tblGrid>
              <a:tr h="294438">
                <a:tc>
                  <a:txBody>
                    <a:bodyPr/>
                    <a:lstStyle/>
                    <a:p>
                      <a:pPr algn="ctr" rtl="1"/>
                      <a:r>
                        <a:rPr lang="he-IL" dirty="0" smtClean="0"/>
                        <a:t>גופים</a:t>
                      </a:r>
                      <a:endParaRPr lang="he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dirty="0" smtClean="0"/>
                        <a:t>זמן הווה</a:t>
                      </a:r>
                      <a:endParaRPr lang="he-I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7787414"/>
                  </a:ext>
                </a:extLst>
              </a:tr>
              <a:tr h="294438"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 smtClean="0"/>
                        <a:t>אני -</a:t>
                      </a:r>
                      <a:r>
                        <a:rPr lang="he-IL" sz="2400" baseline="0" dirty="0" smtClean="0"/>
                        <a:t> מדבר</a:t>
                      </a:r>
                      <a:endParaRPr lang="he-IL" sz="2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 smtClean="0"/>
                        <a:t>כותב</a:t>
                      </a:r>
                      <a:endParaRPr lang="he-IL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4556994"/>
                  </a:ext>
                </a:extLst>
              </a:tr>
              <a:tr h="294438"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 smtClean="0"/>
                        <a:t>אני - מדברת</a:t>
                      </a:r>
                      <a:endParaRPr lang="he-IL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 smtClean="0"/>
                        <a:t>כותבת</a:t>
                      </a:r>
                      <a:endParaRPr lang="he-IL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7675440"/>
                  </a:ext>
                </a:extLst>
              </a:tr>
              <a:tr h="294438"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 smtClean="0"/>
                        <a:t>אתה</a:t>
                      </a:r>
                      <a:endParaRPr lang="he-IL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 smtClean="0"/>
                        <a:t>כותב</a:t>
                      </a:r>
                      <a:endParaRPr lang="he-IL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6165377"/>
                  </a:ext>
                </a:extLst>
              </a:tr>
              <a:tr h="294438"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 smtClean="0"/>
                        <a:t>את</a:t>
                      </a:r>
                      <a:endParaRPr lang="he-IL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 smtClean="0"/>
                        <a:t>כותבת</a:t>
                      </a:r>
                      <a:endParaRPr lang="he-IL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231630"/>
                  </a:ext>
                </a:extLst>
              </a:tr>
              <a:tr h="294438"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 smtClean="0"/>
                        <a:t>הוא</a:t>
                      </a:r>
                      <a:endParaRPr lang="he-IL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 smtClean="0"/>
                        <a:t>כותב</a:t>
                      </a:r>
                      <a:endParaRPr lang="he-IL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9868534"/>
                  </a:ext>
                </a:extLst>
              </a:tr>
              <a:tr h="294438"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 smtClean="0"/>
                        <a:t>היא</a:t>
                      </a:r>
                      <a:endParaRPr lang="he-IL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 smtClean="0"/>
                        <a:t>כותבת</a:t>
                      </a:r>
                      <a:endParaRPr lang="he-IL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46510"/>
                  </a:ext>
                </a:extLst>
              </a:tr>
              <a:tr h="294438"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 smtClean="0"/>
                        <a:t>אנחנו-</a:t>
                      </a:r>
                      <a:r>
                        <a:rPr lang="he-IL" sz="2400" baseline="0" dirty="0" smtClean="0"/>
                        <a:t> מדברים</a:t>
                      </a:r>
                      <a:endParaRPr lang="he-IL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 smtClean="0"/>
                        <a:t>כותבים</a:t>
                      </a:r>
                      <a:endParaRPr lang="he-IL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6945768"/>
                  </a:ext>
                </a:extLst>
              </a:tr>
              <a:tr h="294438"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 smtClean="0"/>
                        <a:t>אנחנו- מדברות</a:t>
                      </a:r>
                      <a:endParaRPr lang="he-IL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 smtClean="0"/>
                        <a:t>כותבות</a:t>
                      </a:r>
                      <a:endParaRPr lang="he-IL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3630419"/>
                  </a:ext>
                </a:extLst>
              </a:tr>
              <a:tr h="294438"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 smtClean="0"/>
                        <a:t>אתם</a:t>
                      </a:r>
                      <a:endParaRPr lang="he-IL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 smtClean="0"/>
                        <a:t>כותבים</a:t>
                      </a:r>
                      <a:endParaRPr lang="he-IL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5021026"/>
                  </a:ext>
                </a:extLst>
              </a:tr>
              <a:tr h="294438"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 smtClean="0"/>
                        <a:t>אתן</a:t>
                      </a:r>
                      <a:endParaRPr lang="he-IL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 smtClean="0"/>
                        <a:t>כותבות</a:t>
                      </a:r>
                      <a:endParaRPr lang="he-IL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9919210"/>
                  </a:ext>
                </a:extLst>
              </a:tr>
              <a:tr h="294438"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 smtClean="0"/>
                        <a:t>הם</a:t>
                      </a:r>
                      <a:endParaRPr lang="he-IL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 smtClean="0"/>
                        <a:t>כותבים</a:t>
                      </a:r>
                      <a:endParaRPr lang="he-IL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1265321"/>
                  </a:ext>
                </a:extLst>
              </a:tr>
              <a:tr h="294438"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 smtClean="0"/>
                        <a:t>הן</a:t>
                      </a:r>
                      <a:endParaRPr lang="he-IL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 smtClean="0"/>
                        <a:t>כותבות</a:t>
                      </a:r>
                      <a:endParaRPr lang="he-IL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9875163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168203" y="167424"/>
            <a:ext cx="672277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 smtClean="0"/>
              <a:t>הטיית השורש – כ-ת-ב בזמן הווה</a:t>
            </a:r>
            <a:endParaRPr lang="he-IL" dirty="0"/>
          </a:p>
        </p:txBody>
      </p:sp>
      <p:pic>
        <p:nvPicPr>
          <p:cNvPr id="4" name="צליל מוקלט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69677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טבלה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1927246"/>
              </p:ext>
            </p:extLst>
          </p:nvPr>
        </p:nvGraphicFramePr>
        <p:xfrm>
          <a:off x="2031998" y="785706"/>
          <a:ext cx="8425646" cy="594360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4212823">
                  <a:extLst>
                    <a:ext uri="{9D8B030D-6E8A-4147-A177-3AD203B41FA5}">
                      <a16:colId xmlns:a16="http://schemas.microsoft.com/office/drawing/2014/main" val="1205493643"/>
                    </a:ext>
                  </a:extLst>
                </a:gridCol>
                <a:gridCol w="4212823">
                  <a:extLst>
                    <a:ext uri="{9D8B030D-6E8A-4147-A177-3AD203B41FA5}">
                      <a16:colId xmlns:a16="http://schemas.microsoft.com/office/drawing/2014/main" val="542266028"/>
                    </a:ext>
                  </a:extLst>
                </a:gridCol>
              </a:tblGrid>
              <a:tr h="294438"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 smtClean="0"/>
                        <a:t>גופים</a:t>
                      </a:r>
                      <a:endParaRPr lang="he-IL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 smtClean="0"/>
                        <a:t>זמן הווה</a:t>
                      </a:r>
                      <a:endParaRPr lang="he-IL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7787414"/>
                  </a:ext>
                </a:extLst>
              </a:tr>
              <a:tr h="294438"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 smtClean="0"/>
                        <a:t>אני -</a:t>
                      </a:r>
                      <a:r>
                        <a:rPr lang="he-IL" sz="2400" baseline="0" dirty="0" smtClean="0"/>
                        <a:t> מדבר</a:t>
                      </a:r>
                      <a:endParaRPr lang="he-IL" sz="2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 smtClean="0"/>
                        <a:t>כ</a:t>
                      </a:r>
                      <a:r>
                        <a:rPr lang="he-IL" sz="2400" dirty="0" smtClean="0">
                          <a:solidFill>
                            <a:srgbClr val="FF0000"/>
                          </a:solidFill>
                        </a:rPr>
                        <a:t>ו</a:t>
                      </a:r>
                      <a:r>
                        <a:rPr lang="he-IL" sz="2400" dirty="0" smtClean="0"/>
                        <a:t>תב</a:t>
                      </a:r>
                      <a:endParaRPr lang="he-IL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4556994"/>
                  </a:ext>
                </a:extLst>
              </a:tr>
              <a:tr h="294438"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 smtClean="0"/>
                        <a:t>אני - מדברת</a:t>
                      </a:r>
                      <a:endParaRPr lang="he-IL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 smtClean="0"/>
                        <a:t>כ</a:t>
                      </a:r>
                      <a:r>
                        <a:rPr lang="he-IL" sz="2400" dirty="0" smtClean="0">
                          <a:solidFill>
                            <a:srgbClr val="FF0000"/>
                          </a:solidFill>
                        </a:rPr>
                        <a:t>ו</a:t>
                      </a:r>
                      <a:r>
                        <a:rPr lang="he-IL" sz="2400" dirty="0" smtClean="0"/>
                        <a:t>תבת</a:t>
                      </a:r>
                      <a:endParaRPr lang="he-IL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7675440"/>
                  </a:ext>
                </a:extLst>
              </a:tr>
              <a:tr h="294438"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 smtClean="0"/>
                        <a:t>אתה</a:t>
                      </a:r>
                      <a:endParaRPr lang="he-IL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 smtClean="0"/>
                        <a:t>כ</a:t>
                      </a:r>
                      <a:r>
                        <a:rPr lang="he-IL" sz="2400" dirty="0" smtClean="0">
                          <a:solidFill>
                            <a:srgbClr val="FF0000"/>
                          </a:solidFill>
                        </a:rPr>
                        <a:t>ו</a:t>
                      </a:r>
                      <a:r>
                        <a:rPr lang="he-IL" sz="2400" dirty="0" smtClean="0"/>
                        <a:t>תב</a:t>
                      </a:r>
                      <a:endParaRPr lang="he-IL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6165377"/>
                  </a:ext>
                </a:extLst>
              </a:tr>
              <a:tr h="294438"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 smtClean="0"/>
                        <a:t>את</a:t>
                      </a:r>
                      <a:endParaRPr lang="he-IL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 smtClean="0"/>
                        <a:t>כ</a:t>
                      </a:r>
                      <a:r>
                        <a:rPr lang="he-IL" sz="2400" dirty="0" smtClean="0">
                          <a:solidFill>
                            <a:srgbClr val="FF0000"/>
                          </a:solidFill>
                        </a:rPr>
                        <a:t>ו</a:t>
                      </a:r>
                      <a:r>
                        <a:rPr lang="he-IL" sz="2400" dirty="0" smtClean="0"/>
                        <a:t>תבת</a:t>
                      </a:r>
                      <a:endParaRPr lang="he-IL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231630"/>
                  </a:ext>
                </a:extLst>
              </a:tr>
              <a:tr h="294438"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 smtClean="0"/>
                        <a:t>הוא</a:t>
                      </a:r>
                      <a:endParaRPr lang="he-IL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 smtClean="0"/>
                        <a:t>כ</a:t>
                      </a:r>
                      <a:r>
                        <a:rPr lang="he-IL" sz="2400" dirty="0" smtClean="0">
                          <a:solidFill>
                            <a:srgbClr val="FF0000"/>
                          </a:solidFill>
                        </a:rPr>
                        <a:t>ו</a:t>
                      </a:r>
                      <a:r>
                        <a:rPr lang="he-IL" sz="2400" dirty="0" smtClean="0"/>
                        <a:t>תב</a:t>
                      </a:r>
                      <a:endParaRPr lang="he-IL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9868534"/>
                  </a:ext>
                </a:extLst>
              </a:tr>
              <a:tr h="294438"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 smtClean="0"/>
                        <a:t>היא</a:t>
                      </a:r>
                      <a:endParaRPr lang="he-IL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 smtClean="0"/>
                        <a:t>כ</a:t>
                      </a:r>
                      <a:r>
                        <a:rPr lang="he-IL" sz="2400" dirty="0" smtClean="0">
                          <a:solidFill>
                            <a:srgbClr val="FF0000"/>
                          </a:solidFill>
                        </a:rPr>
                        <a:t>ו</a:t>
                      </a:r>
                      <a:r>
                        <a:rPr lang="he-IL" sz="2400" dirty="0" smtClean="0"/>
                        <a:t>תבת</a:t>
                      </a:r>
                      <a:endParaRPr lang="he-IL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46510"/>
                  </a:ext>
                </a:extLst>
              </a:tr>
              <a:tr h="294438"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 smtClean="0"/>
                        <a:t>אנחנו-</a:t>
                      </a:r>
                      <a:r>
                        <a:rPr lang="he-IL" sz="2400" baseline="0" dirty="0" smtClean="0"/>
                        <a:t> מדברים</a:t>
                      </a:r>
                      <a:endParaRPr lang="he-IL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 smtClean="0"/>
                        <a:t>כ</a:t>
                      </a:r>
                      <a:r>
                        <a:rPr lang="he-IL" sz="2400" dirty="0" smtClean="0">
                          <a:solidFill>
                            <a:srgbClr val="FF0000"/>
                          </a:solidFill>
                        </a:rPr>
                        <a:t>ו</a:t>
                      </a:r>
                      <a:r>
                        <a:rPr lang="he-IL" sz="2400" dirty="0" smtClean="0"/>
                        <a:t>תבים</a:t>
                      </a:r>
                      <a:endParaRPr lang="he-IL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6945768"/>
                  </a:ext>
                </a:extLst>
              </a:tr>
              <a:tr h="294438"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 smtClean="0"/>
                        <a:t>אנחנו- מדברות</a:t>
                      </a:r>
                      <a:endParaRPr lang="he-IL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 smtClean="0"/>
                        <a:t>כ</a:t>
                      </a:r>
                      <a:r>
                        <a:rPr lang="he-IL" sz="2400" dirty="0" smtClean="0">
                          <a:solidFill>
                            <a:srgbClr val="FF0000"/>
                          </a:solidFill>
                        </a:rPr>
                        <a:t>ו</a:t>
                      </a:r>
                      <a:r>
                        <a:rPr lang="he-IL" sz="2400" dirty="0" smtClean="0"/>
                        <a:t>תבות</a:t>
                      </a:r>
                      <a:endParaRPr lang="he-IL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3630419"/>
                  </a:ext>
                </a:extLst>
              </a:tr>
              <a:tr h="294438"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 smtClean="0"/>
                        <a:t>אתם</a:t>
                      </a:r>
                      <a:endParaRPr lang="he-IL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 smtClean="0"/>
                        <a:t>כ</a:t>
                      </a:r>
                      <a:r>
                        <a:rPr lang="he-IL" sz="2400" dirty="0" smtClean="0">
                          <a:solidFill>
                            <a:srgbClr val="FF0000"/>
                          </a:solidFill>
                        </a:rPr>
                        <a:t>ו</a:t>
                      </a:r>
                      <a:r>
                        <a:rPr lang="he-IL" sz="2400" dirty="0" smtClean="0"/>
                        <a:t>תבים</a:t>
                      </a:r>
                      <a:endParaRPr lang="he-IL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5021026"/>
                  </a:ext>
                </a:extLst>
              </a:tr>
              <a:tr h="294438"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 smtClean="0"/>
                        <a:t>אתן</a:t>
                      </a:r>
                      <a:endParaRPr lang="he-IL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 smtClean="0"/>
                        <a:t>כ</a:t>
                      </a:r>
                      <a:r>
                        <a:rPr lang="he-IL" sz="2400" dirty="0" smtClean="0">
                          <a:solidFill>
                            <a:srgbClr val="FF0000"/>
                          </a:solidFill>
                        </a:rPr>
                        <a:t>ו</a:t>
                      </a:r>
                      <a:r>
                        <a:rPr lang="he-IL" sz="2400" dirty="0" smtClean="0"/>
                        <a:t>תבות</a:t>
                      </a:r>
                      <a:endParaRPr lang="he-IL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9919210"/>
                  </a:ext>
                </a:extLst>
              </a:tr>
              <a:tr h="294438"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 smtClean="0"/>
                        <a:t>הם</a:t>
                      </a:r>
                      <a:endParaRPr lang="he-IL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 smtClean="0"/>
                        <a:t>כ</a:t>
                      </a:r>
                      <a:r>
                        <a:rPr lang="he-IL" sz="2400" dirty="0" smtClean="0">
                          <a:solidFill>
                            <a:srgbClr val="FF0000"/>
                          </a:solidFill>
                        </a:rPr>
                        <a:t>ו</a:t>
                      </a:r>
                      <a:r>
                        <a:rPr lang="he-IL" sz="2400" dirty="0" smtClean="0"/>
                        <a:t>תבים</a:t>
                      </a:r>
                      <a:endParaRPr lang="he-IL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1265321"/>
                  </a:ext>
                </a:extLst>
              </a:tr>
              <a:tr h="294438"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 smtClean="0"/>
                        <a:t>הן</a:t>
                      </a:r>
                      <a:endParaRPr lang="he-IL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 smtClean="0"/>
                        <a:t>כ</a:t>
                      </a:r>
                      <a:r>
                        <a:rPr lang="he-IL" sz="2400" dirty="0" smtClean="0">
                          <a:solidFill>
                            <a:srgbClr val="FF0000"/>
                          </a:solidFill>
                        </a:rPr>
                        <a:t>ו</a:t>
                      </a:r>
                      <a:r>
                        <a:rPr lang="he-IL" sz="2400" dirty="0" smtClean="0"/>
                        <a:t>תבות</a:t>
                      </a:r>
                      <a:endParaRPr lang="he-IL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9875163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168203" y="167424"/>
            <a:ext cx="672277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 smtClean="0"/>
              <a:t>הטיית השורש – כ-ת-ב בזמן הווה</a:t>
            </a:r>
            <a:endParaRPr lang="he-IL" dirty="0"/>
          </a:p>
        </p:txBody>
      </p:sp>
      <p:pic>
        <p:nvPicPr>
          <p:cNvPr id="4" name="צליל מוקלט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37956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טבלה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5167495"/>
              </p:ext>
            </p:extLst>
          </p:nvPr>
        </p:nvGraphicFramePr>
        <p:xfrm>
          <a:off x="2031998" y="785706"/>
          <a:ext cx="8425646" cy="594360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4212823">
                  <a:extLst>
                    <a:ext uri="{9D8B030D-6E8A-4147-A177-3AD203B41FA5}">
                      <a16:colId xmlns:a16="http://schemas.microsoft.com/office/drawing/2014/main" val="1205493643"/>
                    </a:ext>
                  </a:extLst>
                </a:gridCol>
                <a:gridCol w="4212823">
                  <a:extLst>
                    <a:ext uri="{9D8B030D-6E8A-4147-A177-3AD203B41FA5}">
                      <a16:colId xmlns:a16="http://schemas.microsoft.com/office/drawing/2014/main" val="542266028"/>
                    </a:ext>
                  </a:extLst>
                </a:gridCol>
              </a:tblGrid>
              <a:tr h="294438"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 smtClean="0"/>
                        <a:t>גופים</a:t>
                      </a:r>
                      <a:endParaRPr lang="he-IL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 smtClean="0"/>
                        <a:t>זמן הווה</a:t>
                      </a:r>
                      <a:endParaRPr lang="he-IL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7787414"/>
                  </a:ext>
                </a:extLst>
              </a:tr>
              <a:tr h="294438"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 smtClean="0"/>
                        <a:t>אני -</a:t>
                      </a:r>
                      <a:r>
                        <a:rPr lang="he-IL" sz="2400" baseline="0" dirty="0" smtClean="0"/>
                        <a:t> מדבר</a:t>
                      </a:r>
                      <a:endParaRPr lang="he-IL" sz="2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 smtClean="0"/>
                        <a:t>כ</a:t>
                      </a:r>
                      <a:r>
                        <a:rPr lang="he-IL" sz="2400" dirty="0" smtClean="0">
                          <a:solidFill>
                            <a:srgbClr val="FF0000"/>
                          </a:solidFill>
                        </a:rPr>
                        <a:t>ו</a:t>
                      </a:r>
                      <a:r>
                        <a:rPr lang="he-IL" sz="2400" dirty="0" smtClean="0"/>
                        <a:t>תב</a:t>
                      </a:r>
                      <a:endParaRPr lang="he-IL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4556994"/>
                  </a:ext>
                </a:extLst>
              </a:tr>
              <a:tr h="294438"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 smtClean="0"/>
                        <a:t>אני - מדברת</a:t>
                      </a:r>
                      <a:endParaRPr lang="he-IL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 smtClean="0"/>
                        <a:t>כ</a:t>
                      </a:r>
                      <a:r>
                        <a:rPr lang="he-IL" sz="2400" dirty="0" smtClean="0">
                          <a:solidFill>
                            <a:srgbClr val="FF0000"/>
                          </a:solidFill>
                        </a:rPr>
                        <a:t>ו</a:t>
                      </a:r>
                      <a:r>
                        <a:rPr lang="he-IL" sz="2400" dirty="0" smtClean="0"/>
                        <a:t>תב</a:t>
                      </a:r>
                      <a:r>
                        <a:rPr lang="he-IL" sz="2400" dirty="0" smtClean="0">
                          <a:solidFill>
                            <a:srgbClr val="92D050"/>
                          </a:solidFill>
                        </a:rPr>
                        <a:t>ת</a:t>
                      </a:r>
                      <a:endParaRPr lang="he-IL" sz="2400" dirty="0">
                        <a:solidFill>
                          <a:srgbClr val="92D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7675440"/>
                  </a:ext>
                </a:extLst>
              </a:tr>
              <a:tr h="294438"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 smtClean="0"/>
                        <a:t>אתה</a:t>
                      </a:r>
                      <a:endParaRPr lang="he-IL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 smtClean="0"/>
                        <a:t>כ</a:t>
                      </a:r>
                      <a:r>
                        <a:rPr lang="he-IL" sz="2400" dirty="0" smtClean="0">
                          <a:solidFill>
                            <a:srgbClr val="FF0000"/>
                          </a:solidFill>
                        </a:rPr>
                        <a:t>ו</a:t>
                      </a:r>
                      <a:r>
                        <a:rPr lang="he-IL" sz="2400" dirty="0" smtClean="0"/>
                        <a:t>תב</a:t>
                      </a:r>
                      <a:endParaRPr lang="he-IL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6165377"/>
                  </a:ext>
                </a:extLst>
              </a:tr>
              <a:tr h="294438"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 smtClean="0"/>
                        <a:t>את</a:t>
                      </a:r>
                      <a:endParaRPr lang="he-IL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 smtClean="0"/>
                        <a:t>כ</a:t>
                      </a:r>
                      <a:r>
                        <a:rPr lang="he-IL" sz="2400" dirty="0" smtClean="0">
                          <a:solidFill>
                            <a:srgbClr val="FF0000"/>
                          </a:solidFill>
                        </a:rPr>
                        <a:t>ו</a:t>
                      </a:r>
                      <a:r>
                        <a:rPr lang="he-IL" sz="2400" dirty="0" smtClean="0"/>
                        <a:t>תב</a:t>
                      </a:r>
                      <a:r>
                        <a:rPr lang="he-IL" sz="2400" dirty="0" smtClean="0">
                          <a:solidFill>
                            <a:srgbClr val="92D050"/>
                          </a:solidFill>
                        </a:rPr>
                        <a:t>ת</a:t>
                      </a:r>
                      <a:endParaRPr lang="he-IL" sz="2400" dirty="0">
                        <a:solidFill>
                          <a:srgbClr val="92D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231630"/>
                  </a:ext>
                </a:extLst>
              </a:tr>
              <a:tr h="294438"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 smtClean="0"/>
                        <a:t>הוא</a:t>
                      </a:r>
                      <a:endParaRPr lang="he-IL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 smtClean="0"/>
                        <a:t>כ</a:t>
                      </a:r>
                      <a:r>
                        <a:rPr lang="he-IL" sz="2400" dirty="0" smtClean="0">
                          <a:solidFill>
                            <a:srgbClr val="FF0000"/>
                          </a:solidFill>
                        </a:rPr>
                        <a:t>ו</a:t>
                      </a:r>
                      <a:r>
                        <a:rPr lang="he-IL" sz="2400" dirty="0" smtClean="0"/>
                        <a:t>תב</a:t>
                      </a:r>
                      <a:endParaRPr lang="he-IL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9868534"/>
                  </a:ext>
                </a:extLst>
              </a:tr>
              <a:tr h="294438"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 smtClean="0"/>
                        <a:t>היא</a:t>
                      </a:r>
                      <a:endParaRPr lang="he-IL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 smtClean="0"/>
                        <a:t>כ</a:t>
                      </a:r>
                      <a:r>
                        <a:rPr lang="he-IL" sz="2400" dirty="0" smtClean="0">
                          <a:solidFill>
                            <a:srgbClr val="FF0000"/>
                          </a:solidFill>
                        </a:rPr>
                        <a:t>ו</a:t>
                      </a:r>
                      <a:r>
                        <a:rPr lang="he-IL" sz="2400" dirty="0" smtClean="0"/>
                        <a:t>תב</a:t>
                      </a:r>
                      <a:r>
                        <a:rPr lang="he-IL" sz="2400" dirty="0" smtClean="0">
                          <a:solidFill>
                            <a:srgbClr val="92D050"/>
                          </a:solidFill>
                        </a:rPr>
                        <a:t>ת</a:t>
                      </a:r>
                      <a:endParaRPr lang="he-IL" sz="2400" dirty="0">
                        <a:solidFill>
                          <a:srgbClr val="92D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46510"/>
                  </a:ext>
                </a:extLst>
              </a:tr>
              <a:tr h="294438"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 smtClean="0"/>
                        <a:t>אנחנו-</a:t>
                      </a:r>
                      <a:r>
                        <a:rPr lang="he-IL" sz="2400" baseline="0" dirty="0" smtClean="0"/>
                        <a:t> מדברים</a:t>
                      </a:r>
                      <a:endParaRPr lang="he-IL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 smtClean="0"/>
                        <a:t>כ</a:t>
                      </a:r>
                      <a:r>
                        <a:rPr lang="he-IL" sz="2400" dirty="0" smtClean="0">
                          <a:solidFill>
                            <a:srgbClr val="FF0000"/>
                          </a:solidFill>
                        </a:rPr>
                        <a:t>ו</a:t>
                      </a:r>
                      <a:r>
                        <a:rPr lang="he-IL" sz="2400" dirty="0" smtClean="0"/>
                        <a:t>תב</a:t>
                      </a:r>
                      <a:r>
                        <a:rPr lang="he-IL" sz="2400" dirty="0" smtClean="0">
                          <a:solidFill>
                            <a:srgbClr val="7030A0"/>
                          </a:solidFill>
                        </a:rPr>
                        <a:t>ים</a:t>
                      </a:r>
                      <a:endParaRPr lang="he-IL" sz="24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6945768"/>
                  </a:ext>
                </a:extLst>
              </a:tr>
              <a:tr h="294438"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 smtClean="0"/>
                        <a:t>אנחנו- מדברות</a:t>
                      </a:r>
                      <a:endParaRPr lang="he-IL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 smtClean="0"/>
                        <a:t>כ</a:t>
                      </a:r>
                      <a:r>
                        <a:rPr lang="he-IL" sz="2400" dirty="0" smtClean="0">
                          <a:solidFill>
                            <a:srgbClr val="FF0000"/>
                          </a:solidFill>
                        </a:rPr>
                        <a:t>ו</a:t>
                      </a:r>
                      <a:r>
                        <a:rPr lang="he-IL" sz="2400" dirty="0" smtClean="0"/>
                        <a:t>תב</a:t>
                      </a:r>
                      <a:r>
                        <a:rPr lang="he-IL" sz="24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ות</a:t>
                      </a:r>
                      <a:endParaRPr lang="he-IL" sz="240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3630419"/>
                  </a:ext>
                </a:extLst>
              </a:tr>
              <a:tr h="294438"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 smtClean="0"/>
                        <a:t>אתם</a:t>
                      </a:r>
                      <a:endParaRPr lang="he-IL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 smtClean="0"/>
                        <a:t>כ</a:t>
                      </a:r>
                      <a:r>
                        <a:rPr lang="he-IL" sz="2400" dirty="0" smtClean="0">
                          <a:solidFill>
                            <a:srgbClr val="FF0000"/>
                          </a:solidFill>
                        </a:rPr>
                        <a:t>ו</a:t>
                      </a:r>
                      <a:r>
                        <a:rPr lang="he-IL" sz="2400" dirty="0" smtClean="0"/>
                        <a:t>תב</a:t>
                      </a:r>
                      <a:r>
                        <a:rPr lang="he-IL" sz="2400" dirty="0" smtClean="0">
                          <a:solidFill>
                            <a:srgbClr val="7030A0"/>
                          </a:solidFill>
                        </a:rPr>
                        <a:t>ים</a:t>
                      </a:r>
                      <a:endParaRPr lang="he-IL" sz="24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5021026"/>
                  </a:ext>
                </a:extLst>
              </a:tr>
              <a:tr h="294438"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 smtClean="0"/>
                        <a:t>אתן</a:t>
                      </a:r>
                      <a:endParaRPr lang="he-IL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 smtClean="0"/>
                        <a:t>כ</a:t>
                      </a:r>
                      <a:r>
                        <a:rPr lang="he-IL" sz="2400" dirty="0" smtClean="0">
                          <a:solidFill>
                            <a:srgbClr val="FF0000"/>
                          </a:solidFill>
                        </a:rPr>
                        <a:t>ו</a:t>
                      </a:r>
                      <a:r>
                        <a:rPr lang="he-IL" sz="2400" dirty="0" smtClean="0"/>
                        <a:t>תב</a:t>
                      </a:r>
                      <a:r>
                        <a:rPr lang="he-IL" sz="24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ות</a:t>
                      </a:r>
                      <a:endParaRPr lang="he-IL" sz="240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9919210"/>
                  </a:ext>
                </a:extLst>
              </a:tr>
              <a:tr h="294438"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 smtClean="0"/>
                        <a:t>הם</a:t>
                      </a:r>
                      <a:endParaRPr lang="he-IL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 smtClean="0"/>
                        <a:t>כ</a:t>
                      </a:r>
                      <a:r>
                        <a:rPr lang="he-IL" sz="2400" dirty="0" smtClean="0">
                          <a:solidFill>
                            <a:srgbClr val="FF0000"/>
                          </a:solidFill>
                        </a:rPr>
                        <a:t>ו</a:t>
                      </a:r>
                      <a:r>
                        <a:rPr lang="he-IL" sz="2400" dirty="0" smtClean="0"/>
                        <a:t>תב</a:t>
                      </a:r>
                      <a:r>
                        <a:rPr lang="he-IL" sz="2400" dirty="0" smtClean="0">
                          <a:solidFill>
                            <a:srgbClr val="7030A0"/>
                          </a:solidFill>
                        </a:rPr>
                        <a:t>ים</a:t>
                      </a:r>
                      <a:endParaRPr lang="he-IL" sz="24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1265321"/>
                  </a:ext>
                </a:extLst>
              </a:tr>
              <a:tr h="294438"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 smtClean="0"/>
                        <a:t>הן</a:t>
                      </a:r>
                      <a:endParaRPr lang="he-IL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 smtClean="0"/>
                        <a:t>כ</a:t>
                      </a:r>
                      <a:r>
                        <a:rPr lang="he-IL" sz="2400" dirty="0" smtClean="0">
                          <a:solidFill>
                            <a:srgbClr val="FF0000"/>
                          </a:solidFill>
                        </a:rPr>
                        <a:t>ו</a:t>
                      </a:r>
                      <a:r>
                        <a:rPr lang="he-IL" sz="2400" dirty="0" smtClean="0"/>
                        <a:t>תב</a:t>
                      </a:r>
                      <a:r>
                        <a:rPr lang="he-IL" sz="24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ות</a:t>
                      </a:r>
                      <a:endParaRPr lang="he-IL" sz="240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9875163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168203" y="167424"/>
            <a:ext cx="672277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 smtClean="0"/>
              <a:t>הטיית השורש – כ-ת-ב בזמן הווה</a:t>
            </a:r>
            <a:endParaRPr lang="he-IL" dirty="0"/>
          </a:p>
        </p:txBody>
      </p:sp>
      <p:pic>
        <p:nvPicPr>
          <p:cNvPr id="4" name="צליל מוקלט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63378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טבלה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6565342"/>
              </p:ext>
            </p:extLst>
          </p:nvPr>
        </p:nvGraphicFramePr>
        <p:xfrm>
          <a:off x="2047740" y="850006"/>
          <a:ext cx="7302321" cy="4488287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651835">
                  <a:extLst>
                    <a:ext uri="{9D8B030D-6E8A-4147-A177-3AD203B41FA5}">
                      <a16:colId xmlns:a16="http://schemas.microsoft.com/office/drawing/2014/main" val="4234971279"/>
                    </a:ext>
                  </a:extLst>
                </a:gridCol>
                <a:gridCol w="2490609">
                  <a:extLst>
                    <a:ext uri="{9D8B030D-6E8A-4147-A177-3AD203B41FA5}">
                      <a16:colId xmlns:a16="http://schemas.microsoft.com/office/drawing/2014/main" val="3416123815"/>
                    </a:ext>
                  </a:extLst>
                </a:gridCol>
                <a:gridCol w="2562896">
                  <a:extLst>
                    <a:ext uri="{9D8B030D-6E8A-4147-A177-3AD203B41FA5}">
                      <a16:colId xmlns:a16="http://schemas.microsoft.com/office/drawing/2014/main" val="4190952765"/>
                    </a:ext>
                  </a:extLst>
                </a:gridCol>
                <a:gridCol w="1596981">
                  <a:extLst>
                    <a:ext uri="{9D8B030D-6E8A-4147-A177-3AD203B41FA5}">
                      <a16:colId xmlns:a16="http://schemas.microsoft.com/office/drawing/2014/main" val="1385656854"/>
                    </a:ext>
                  </a:extLst>
                </a:gridCol>
              </a:tblGrid>
              <a:tr h="2253802">
                <a:tc>
                  <a:txBody>
                    <a:bodyPr/>
                    <a:lstStyle/>
                    <a:p>
                      <a:pPr rtl="1"/>
                      <a:r>
                        <a:rPr lang="he-IL" dirty="0" smtClean="0">
                          <a:solidFill>
                            <a:schemeClr val="tx1"/>
                          </a:solidFill>
                        </a:rPr>
                        <a:t>זכר</a:t>
                      </a:r>
                    </a:p>
                    <a:p>
                      <a:pPr rtl="1"/>
                      <a:r>
                        <a:rPr lang="he-IL" dirty="0" smtClean="0">
                          <a:solidFill>
                            <a:schemeClr val="tx1"/>
                          </a:solidFill>
                        </a:rPr>
                        <a:t>יחיד</a:t>
                      </a:r>
                    </a:p>
                    <a:p>
                      <a:pPr rtl="1"/>
                      <a:r>
                        <a:rPr lang="ar-OM" dirty="0" smtClean="0">
                          <a:solidFill>
                            <a:schemeClr val="tx1"/>
                          </a:solidFill>
                        </a:rPr>
                        <a:t>مفرد</a:t>
                      </a:r>
                      <a:r>
                        <a:rPr lang="ar-OM" baseline="0" dirty="0" smtClean="0">
                          <a:solidFill>
                            <a:schemeClr val="tx1"/>
                          </a:solidFill>
                        </a:rPr>
                        <a:t> مذكر</a:t>
                      </a:r>
                      <a:endParaRPr lang="he-IL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dirty="0" smtClean="0">
                          <a:solidFill>
                            <a:schemeClr val="tx1"/>
                          </a:solidFill>
                        </a:rPr>
                        <a:t>אני </a:t>
                      </a:r>
                    </a:p>
                    <a:p>
                      <a:pPr rtl="1"/>
                      <a:r>
                        <a:rPr lang="he-IL" dirty="0" smtClean="0">
                          <a:solidFill>
                            <a:schemeClr val="tx1"/>
                          </a:solidFill>
                        </a:rPr>
                        <a:t>אתה</a:t>
                      </a:r>
                    </a:p>
                    <a:p>
                      <a:pPr rtl="1"/>
                      <a:r>
                        <a:rPr lang="he-IL" dirty="0" smtClean="0">
                          <a:solidFill>
                            <a:schemeClr val="tx1"/>
                          </a:solidFill>
                        </a:rPr>
                        <a:t>הוא</a:t>
                      </a:r>
                    </a:p>
                    <a:p>
                      <a:pPr rtl="1"/>
                      <a:endParaRPr lang="he-IL" dirty="0" smtClean="0"/>
                    </a:p>
                    <a:p>
                      <a:pPr rtl="1"/>
                      <a:r>
                        <a:rPr lang="he-IL" dirty="0" smtClean="0">
                          <a:solidFill>
                            <a:schemeClr val="tx1"/>
                          </a:solidFill>
                        </a:rPr>
                        <a:t>כ</a:t>
                      </a:r>
                      <a:r>
                        <a:rPr lang="he-IL" dirty="0" smtClean="0">
                          <a:solidFill>
                            <a:srgbClr val="FF0000"/>
                          </a:solidFill>
                        </a:rPr>
                        <a:t>ו</a:t>
                      </a:r>
                      <a:r>
                        <a:rPr lang="he-IL" dirty="0" smtClean="0">
                          <a:solidFill>
                            <a:schemeClr val="tx1"/>
                          </a:solidFill>
                        </a:rPr>
                        <a:t>תב</a:t>
                      </a:r>
                      <a:endParaRPr lang="he-IL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dirty="0" smtClean="0">
                          <a:solidFill>
                            <a:schemeClr val="tx1"/>
                          </a:solidFill>
                        </a:rPr>
                        <a:t>אני </a:t>
                      </a:r>
                    </a:p>
                    <a:p>
                      <a:pPr rtl="1"/>
                      <a:r>
                        <a:rPr lang="he-IL" dirty="0" smtClean="0">
                          <a:solidFill>
                            <a:schemeClr val="tx1"/>
                          </a:solidFill>
                        </a:rPr>
                        <a:t>את </a:t>
                      </a:r>
                    </a:p>
                    <a:p>
                      <a:pPr rtl="1"/>
                      <a:r>
                        <a:rPr lang="he-IL" dirty="0" smtClean="0">
                          <a:solidFill>
                            <a:schemeClr val="tx1"/>
                          </a:solidFill>
                        </a:rPr>
                        <a:t>היא</a:t>
                      </a:r>
                    </a:p>
                    <a:p>
                      <a:pPr rtl="1"/>
                      <a:endParaRPr lang="he-IL" dirty="0" smtClean="0"/>
                    </a:p>
                    <a:p>
                      <a:pPr rtl="1"/>
                      <a:r>
                        <a:rPr lang="he-IL" dirty="0" smtClean="0">
                          <a:solidFill>
                            <a:schemeClr val="tx1"/>
                          </a:solidFill>
                        </a:rPr>
                        <a:t>כ</a:t>
                      </a:r>
                      <a:r>
                        <a:rPr lang="he-IL" dirty="0" smtClean="0">
                          <a:solidFill>
                            <a:srgbClr val="FF0000"/>
                          </a:solidFill>
                        </a:rPr>
                        <a:t>ו</a:t>
                      </a:r>
                      <a:r>
                        <a:rPr lang="he-IL" dirty="0" smtClean="0">
                          <a:solidFill>
                            <a:schemeClr val="tx1"/>
                          </a:solidFill>
                        </a:rPr>
                        <a:t>תב</a:t>
                      </a:r>
                      <a:r>
                        <a:rPr lang="he-IL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ת</a:t>
                      </a:r>
                      <a:endParaRPr lang="he-IL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dirty="0" smtClean="0">
                          <a:solidFill>
                            <a:schemeClr val="tx1"/>
                          </a:solidFill>
                        </a:rPr>
                        <a:t>נקבה יחידה</a:t>
                      </a:r>
                    </a:p>
                    <a:p>
                      <a:pPr rtl="1"/>
                      <a:r>
                        <a:rPr lang="ar-OM" dirty="0" smtClean="0">
                          <a:solidFill>
                            <a:schemeClr val="tx1"/>
                          </a:solidFill>
                        </a:rPr>
                        <a:t>مؤنث</a:t>
                      </a:r>
                      <a:r>
                        <a:rPr lang="ar-OM" baseline="0" dirty="0" smtClean="0">
                          <a:solidFill>
                            <a:schemeClr val="tx1"/>
                          </a:solidFill>
                        </a:rPr>
                        <a:t> مفرد</a:t>
                      </a:r>
                      <a:endParaRPr lang="he-IL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7399566"/>
                  </a:ext>
                </a:extLst>
              </a:tr>
              <a:tr h="2234485">
                <a:tc>
                  <a:txBody>
                    <a:bodyPr/>
                    <a:lstStyle/>
                    <a:p>
                      <a:pPr rtl="1"/>
                      <a:r>
                        <a:rPr lang="he-IL" dirty="0" smtClean="0"/>
                        <a:t>זכר</a:t>
                      </a:r>
                      <a:r>
                        <a:rPr lang="he-IL" baseline="0" dirty="0" smtClean="0"/>
                        <a:t> רבים</a:t>
                      </a:r>
                    </a:p>
                    <a:p>
                      <a:pPr rtl="1"/>
                      <a:r>
                        <a:rPr lang="ar-OM" baseline="0" dirty="0" smtClean="0"/>
                        <a:t>مفرد جمع</a:t>
                      </a:r>
                      <a:endParaRPr lang="he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dirty="0" smtClean="0"/>
                        <a:t>אנחנו </a:t>
                      </a:r>
                    </a:p>
                    <a:p>
                      <a:pPr rtl="1"/>
                      <a:r>
                        <a:rPr lang="he-IL" dirty="0" smtClean="0"/>
                        <a:t>אתם</a:t>
                      </a:r>
                    </a:p>
                    <a:p>
                      <a:pPr rtl="1"/>
                      <a:r>
                        <a:rPr lang="he-IL" dirty="0" smtClean="0"/>
                        <a:t>הם</a:t>
                      </a:r>
                    </a:p>
                    <a:p>
                      <a:pPr rtl="1"/>
                      <a:endParaRPr lang="he-IL" dirty="0" smtClean="0"/>
                    </a:p>
                    <a:p>
                      <a:pPr rtl="1"/>
                      <a:r>
                        <a:rPr lang="he-IL" dirty="0" smtClean="0"/>
                        <a:t>כ</a:t>
                      </a:r>
                      <a:r>
                        <a:rPr lang="he-IL" dirty="0" smtClean="0">
                          <a:solidFill>
                            <a:srgbClr val="FF0000"/>
                          </a:solidFill>
                        </a:rPr>
                        <a:t>ו</a:t>
                      </a:r>
                      <a:r>
                        <a:rPr lang="he-IL" dirty="0" smtClean="0"/>
                        <a:t>תב</a:t>
                      </a:r>
                      <a:r>
                        <a:rPr lang="he-IL" dirty="0" smtClean="0">
                          <a:solidFill>
                            <a:srgbClr val="7030A0"/>
                          </a:solidFill>
                        </a:rPr>
                        <a:t>ים</a:t>
                      </a:r>
                      <a:endParaRPr lang="he-IL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dirty="0" smtClean="0"/>
                        <a:t>אנחנו</a:t>
                      </a:r>
                    </a:p>
                    <a:p>
                      <a:pPr rtl="1"/>
                      <a:r>
                        <a:rPr lang="he-IL" dirty="0" smtClean="0"/>
                        <a:t>אתן</a:t>
                      </a:r>
                    </a:p>
                    <a:p>
                      <a:pPr rtl="1"/>
                      <a:r>
                        <a:rPr lang="he-IL" dirty="0" smtClean="0"/>
                        <a:t>הן </a:t>
                      </a:r>
                    </a:p>
                    <a:p>
                      <a:pPr rtl="1"/>
                      <a:endParaRPr lang="he-IL" dirty="0" smtClean="0"/>
                    </a:p>
                    <a:p>
                      <a:pPr rtl="1"/>
                      <a:r>
                        <a:rPr lang="he-IL" dirty="0" smtClean="0"/>
                        <a:t>כ</a:t>
                      </a:r>
                      <a:r>
                        <a:rPr lang="he-IL" dirty="0" smtClean="0">
                          <a:solidFill>
                            <a:srgbClr val="FF0000"/>
                          </a:solidFill>
                        </a:rPr>
                        <a:t>ו</a:t>
                      </a:r>
                      <a:r>
                        <a:rPr lang="he-IL" dirty="0" smtClean="0"/>
                        <a:t>תב</a:t>
                      </a:r>
                      <a:r>
                        <a:rPr lang="he-IL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ות</a:t>
                      </a:r>
                      <a:endParaRPr lang="he-IL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mtClean="0"/>
                        <a:t>נקבה רבות</a:t>
                      </a:r>
                      <a:endParaRPr lang="ar-OM" dirty="0" smtClean="0"/>
                    </a:p>
                    <a:p>
                      <a:pPr rtl="1"/>
                      <a:r>
                        <a:rPr lang="ar-OM" dirty="0" smtClean="0"/>
                        <a:t>مؤنث</a:t>
                      </a:r>
                      <a:r>
                        <a:rPr lang="ar-OM" baseline="0" dirty="0" smtClean="0"/>
                        <a:t> جمع</a:t>
                      </a:r>
                      <a:endParaRPr lang="he-I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0378812"/>
                  </a:ext>
                </a:extLst>
              </a:tr>
            </a:tbl>
          </a:graphicData>
        </a:graphic>
      </p:graphicFrame>
      <p:pic>
        <p:nvPicPr>
          <p:cNvPr id="2" name="צליל מוקלט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01227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טבלה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8556487"/>
              </p:ext>
            </p:extLst>
          </p:nvPr>
        </p:nvGraphicFramePr>
        <p:xfrm>
          <a:off x="2047740" y="850006"/>
          <a:ext cx="7302321" cy="285911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651835">
                  <a:extLst>
                    <a:ext uri="{9D8B030D-6E8A-4147-A177-3AD203B41FA5}">
                      <a16:colId xmlns:a16="http://schemas.microsoft.com/office/drawing/2014/main" val="4234971279"/>
                    </a:ext>
                  </a:extLst>
                </a:gridCol>
                <a:gridCol w="2490609">
                  <a:extLst>
                    <a:ext uri="{9D8B030D-6E8A-4147-A177-3AD203B41FA5}">
                      <a16:colId xmlns:a16="http://schemas.microsoft.com/office/drawing/2014/main" val="3416123815"/>
                    </a:ext>
                  </a:extLst>
                </a:gridCol>
                <a:gridCol w="2562896">
                  <a:extLst>
                    <a:ext uri="{9D8B030D-6E8A-4147-A177-3AD203B41FA5}">
                      <a16:colId xmlns:a16="http://schemas.microsoft.com/office/drawing/2014/main" val="4190952765"/>
                    </a:ext>
                  </a:extLst>
                </a:gridCol>
                <a:gridCol w="1596981">
                  <a:extLst>
                    <a:ext uri="{9D8B030D-6E8A-4147-A177-3AD203B41FA5}">
                      <a16:colId xmlns:a16="http://schemas.microsoft.com/office/drawing/2014/main" val="1385656854"/>
                    </a:ext>
                  </a:extLst>
                </a:gridCol>
              </a:tblGrid>
              <a:tr h="1545464">
                <a:tc>
                  <a:txBody>
                    <a:bodyPr/>
                    <a:lstStyle/>
                    <a:p>
                      <a:pPr rtl="1"/>
                      <a:r>
                        <a:rPr lang="he-IL" dirty="0" smtClean="0">
                          <a:solidFill>
                            <a:schemeClr val="tx1"/>
                          </a:solidFill>
                        </a:rPr>
                        <a:t>זכר</a:t>
                      </a:r>
                    </a:p>
                    <a:p>
                      <a:pPr rtl="1"/>
                      <a:r>
                        <a:rPr lang="he-IL" dirty="0" smtClean="0">
                          <a:solidFill>
                            <a:schemeClr val="tx1"/>
                          </a:solidFill>
                        </a:rPr>
                        <a:t>יחיד</a:t>
                      </a:r>
                    </a:p>
                    <a:p>
                      <a:pPr rtl="1"/>
                      <a:r>
                        <a:rPr lang="ar-OM" dirty="0" smtClean="0">
                          <a:solidFill>
                            <a:schemeClr val="tx1"/>
                          </a:solidFill>
                        </a:rPr>
                        <a:t>مفرد</a:t>
                      </a:r>
                      <a:r>
                        <a:rPr lang="ar-OM" baseline="0" dirty="0" smtClean="0">
                          <a:solidFill>
                            <a:schemeClr val="tx1"/>
                          </a:solidFill>
                        </a:rPr>
                        <a:t> مذكر</a:t>
                      </a:r>
                      <a:endParaRPr lang="he-IL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dirty="0" smtClean="0">
                          <a:solidFill>
                            <a:schemeClr val="tx1"/>
                          </a:solidFill>
                        </a:rPr>
                        <a:t>אני </a:t>
                      </a:r>
                    </a:p>
                    <a:p>
                      <a:pPr rtl="1"/>
                      <a:r>
                        <a:rPr lang="he-IL" dirty="0" smtClean="0">
                          <a:solidFill>
                            <a:schemeClr val="tx1"/>
                          </a:solidFill>
                        </a:rPr>
                        <a:t>אתה</a:t>
                      </a:r>
                    </a:p>
                    <a:p>
                      <a:pPr rtl="1"/>
                      <a:r>
                        <a:rPr lang="he-IL" dirty="0" smtClean="0">
                          <a:solidFill>
                            <a:schemeClr val="tx1"/>
                          </a:solidFill>
                        </a:rPr>
                        <a:t>הוא</a:t>
                      </a:r>
                    </a:p>
                    <a:p>
                      <a:pPr rtl="1"/>
                      <a:endParaRPr lang="he-IL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dirty="0" smtClean="0">
                          <a:solidFill>
                            <a:schemeClr val="tx1"/>
                          </a:solidFill>
                        </a:rPr>
                        <a:t>אני </a:t>
                      </a:r>
                    </a:p>
                    <a:p>
                      <a:pPr rtl="1"/>
                      <a:r>
                        <a:rPr lang="he-IL" dirty="0" smtClean="0">
                          <a:solidFill>
                            <a:schemeClr val="tx1"/>
                          </a:solidFill>
                        </a:rPr>
                        <a:t>את </a:t>
                      </a:r>
                    </a:p>
                    <a:p>
                      <a:pPr rtl="1"/>
                      <a:r>
                        <a:rPr lang="he-IL" dirty="0" smtClean="0">
                          <a:solidFill>
                            <a:schemeClr val="tx1"/>
                          </a:solidFill>
                        </a:rPr>
                        <a:t>היא</a:t>
                      </a:r>
                    </a:p>
                    <a:p>
                      <a:pPr rtl="1"/>
                      <a:endParaRPr lang="he-IL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dirty="0" smtClean="0">
                          <a:solidFill>
                            <a:schemeClr val="tx1"/>
                          </a:solidFill>
                        </a:rPr>
                        <a:t>נקבה </a:t>
                      </a:r>
                      <a:r>
                        <a:rPr lang="he-IL" dirty="0" smtClean="0">
                          <a:solidFill>
                            <a:schemeClr val="tx1"/>
                          </a:solidFill>
                        </a:rPr>
                        <a:t>יחידה</a:t>
                      </a:r>
                      <a:endParaRPr lang="he-IL" dirty="0" smtClean="0">
                        <a:solidFill>
                          <a:schemeClr val="tx1"/>
                        </a:solidFill>
                      </a:endParaRPr>
                    </a:p>
                    <a:p>
                      <a:pPr rtl="1"/>
                      <a:r>
                        <a:rPr lang="ar-OM" dirty="0" smtClean="0">
                          <a:solidFill>
                            <a:schemeClr val="tx1"/>
                          </a:solidFill>
                        </a:rPr>
                        <a:t>مؤنث</a:t>
                      </a:r>
                      <a:r>
                        <a:rPr lang="ar-OM" baseline="0" dirty="0" smtClean="0">
                          <a:solidFill>
                            <a:schemeClr val="tx1"/>
                          </a:solidFill>
                        </a:rPr>
                        <a:t> مفرد</a:t>
                      </a:r>
                      <a:endParaRPr lang="he-IL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7399566"/>
                  </a:ext>
                </a:extLst>
              </a:tr>
              <a:tr h="1313646">
                <a:tc>
                  <a:txBody>
                    <a:bodyPr/>
                    <a:lstStyle/>
                    <a:p>
                      <a:pPr rtl="1"/>
                      <a:r>
                        <a:rPr lang="he-IL" dirty="0" smtClean="0"/>
                        <a:t>זכר</a:t>
                      </a:r>
                      <a:r>
                        <a:rPr lang="he-IL" baseline="0" dirty="0" smtClean="0"/>
                        <a:t> רבים</a:t>
                      </a:r>
                    </a:p>
                    <a:p>
                      <a:pPr rtl="1"/>
                      <a:r>
                        <a:rPr lang="ar-OM" baseline="0" dirty="0" smtClean="0"/>
                        <a:t>مفرد جمع</a:t>
                      </a:r>
                      <a:endParaRPr lang="he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dirty="0" smtClean="0"/>
                        <a:t>אנחנו </a:t>
                      </a:r>
                    </a:p>
                    <a:p>
                      <a:pPr rtl="1"/>
                      <a:r>
                        <a:rPr lang="he-IL" dirty="0" smtClean="0"/>
                        <a:t>אתם</a:t>
                      </a:r>
                    </a:p>
                    <a:p>
                      <a:pPr rtl="1"/>
                      <a:r>
                        <a:rPr lang="he-IL" dirty="0" smtClean="0"/>
                        <a:t>הם</a:t>
                      </a:r>
                    </a:p>
                    <a:p>
                      <a:pPr rtl="1"/>
                      <a:endParaRPr lang="he-IL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dirty="0" smtClean="0"/>
                        <a:t>אנחנו</a:t>
                      </a:r>
                    </a:p>
                    <a:p>
                      <a:pPr rtl="1"/>
                      <a:r>
                        <a:rPr lang="he-IL" dirty="0" smtClean="0"/>
                        <a:t>אתן</a:t>
                      </a:r>
                    </a:p>
                    <a:p>
                      <a:pPr rtl="1"/>
                      <a:r>
                        <a:rPr lang="he-IL" dirty="0" smtClean="0"/>
                        <a:t>הן </a:t>
                      </a:r>
                    </a:p>
                    <a:p>
                      <a:pPr rtl="1"/>
                      <a:endParaRPr lang="he-IL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dirty="0" smtClean="0"/>
                        <a:t>נקבה </a:t>
                      </a:r>
                      <a:r>
                        <a:rPr lang="he-IL" dirty="0" smtClean="0"/>
                        <a:t>רבות</a:t>
                      </a:r>
                      <a:endParaRPr lang="ar-OM" dirty="0" smtClean="0"/>
                    </a:p>
                    <a:p>
                      <a:pPr rtl="1"/>
                      <a:r>
                        <a:rPr lang="ar-OM" dirty="0" smtClean="0"/>
                        <a:t>مؤنث</a:t>
                      </a:r>
                      <a:r>
                        <a:rPr lang="ar-OM" baseline="0" dirty="0" smtClean="0"/>
                        <a:t> جمع</a:t>
                      </a:r>
                      <a:endParaRPr lang="he-I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0378812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9994006" y="210425"/>
            <a:ext cx="188031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 smtClean="0"/>
              <a:t>תרגילים:</a:t>
            </a:r>
            <a:endParaRPr lang="he-IL" dirty="0"/>
          </a:p>
        </p:txBody>
      </p:sp>
      <p:sp>
        <p:nvSpPr>
          <p:cNvPr id="4" name="TextBox 3"/>
          <p:cNvSpPr txBox="1"/>
          <p:nvPr/>
        </p:nvSpPr>
        <p:spPr>
          <a:xfrm>
            <a:off x="2820474" y="210425"/>
            <a:ext cx="736671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 smtClean="0"/>
              <a:t>בפניכם קבוצת פעלים במחסן הוסיפו את הפועל המתאים במשבצת המתאימה .</a:t>
            </a:r>
            <a:endParaRPr lang="he-IL" dirty="0"/>
          </a:p>
        </p:txBody>
      </p:sp>
      <p:sp>
        <p:nvSpPr>
          <p:cNvPr id="5" name="TextBox 4"/>
          <p:cNvSpPr txBox="1"/>
          <p:nvPr/>
        </p:nvSpPr>
        <p:spPr>
          <a:xfrm>
            <a:off x="1081825" y="4520485"/>
            <a:ext cx="1063795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000" dirty="0" smtClean="0"/>
              <a:t>מחסן פעלים: לומדות- עובד- שומעת- חושב- בוחרים- נוהגים- זורמות- מונעת-שוכב-מוזגת- בונים- גומרת</a:t>
            </a:r>
            <a:endParaRPr lang="he-IL" sz="2000" dirty="0"/>
          </a:p>
        </p:txBody>
      </p:sp>
      <p:pic>
        <p:nvPicPr>
          <p:cNvPr id="6" name="צליל מוקלט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46392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380372" y="386366"/>
            <a:ext cx="1313645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 smtClean="0"/>
              <a:t>תרגילים:</a:t>
            </a:r>
          </a:p>
          <a:p>
            <a:endParaRPr lang="he-IL" dirty="0"/>
          </a:p>
        </p:txBody>
      </p:sp>
      <p:graphicFrame>
        <p:nvGraphicFramePr>
          <p:cNvPr id="4" name="טבלה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6446508"/>
              </p:ext>
            </p:extLst>
          </p:nvPr>
        </p:nvGraphicFramePr>
        <p:xfrm>
          <a:off x="2032000" y="719666"/>
          <a:ext cx="8128000" cy="482092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301784728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19045659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he-IL" dirty="0" smtClean="0"/>
                        <a:t>גופים</a:t>
                      </a:r>
                      <a:endParaRPr lang="he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dirty="0" smtClean="0"/>
                        <a:t>הטיית זמן הווה</a:t>
                      </a:r>
                      <a:endParaRPr lang="he-I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57119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he-IL" dirty="0" smtClean="0"/>
                        <a:t>אני- מדבר</a:t>
                      </a:r>
                      <a:endParaRPr lang="he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1193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he-IL" dirty="0" smtClean="0"/>
                        <a:t>אני-</a:t>
                      </a:r>
                      <a:r>
                        <a:rPr lang="he-IL" baseline="0" dirty="0" smtClean="0"/>
                        <a:t> מדברת</a:t>
                      </a:r>
                      <a:endParaRPr lang="he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81028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he-IL" dirty="0" smtClean="0"/>
                        <a:t>אתה</a:t>
                      </a:r>
                      <a:endParaRPr lang="he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93870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he-IL" dirty="0" smtClean="0"/>
                        <a:t>את</a:t>
                      </a:r>
                      <a:endParaRPr lang="he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85262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he-IL" dirty="0" smtClean="0"/>
                        <a:t>הוא</a:t>
                      </a:r>
                      <a:endParaRPr lang="he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11556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he-IL" dirty="0" smtClean="0"/>
                        <a:t>היא</a:t>
                      </a:r>
                      <a:endParaRPr lang="he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20386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he-IL" dirty="0" smtClean="0"/>
                        <a:t>אנחנו- מדברים</a:t>
                      </a:r>
                      <a:endParaRPr lang="he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19394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he-IL" dirty="0" smtClean="0"/>
                        <a:t>אנחנו- מדברות</a:t>
                      </a:r>
                      <a:endParaRPr lang="he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78374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he-IL" dirty="0" smtClean="0"/>
                        <a:t>אתם</a:t>
                      </a:r>
                      <a:endParaRPr lang="he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98707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he-IL" dirty="0" smtClean="0"/>
                        <a:t>אתן</a:t>
                      </a:r>
                      <a:endParaRPr lang="he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91127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he-IL" dirty="0" smtClean="0"/>
                        <a:t>הם</a:t>
                      </a:r>
                      <a:endParaRPr lang="he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06386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he-IL" dirty="0" smtClean="0"/>
                        <a:t>הן</a:t>
                      </a:r>
                      <a:endParaRPr lang="he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41488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606085" y="257577"/>
            <a:ext cx="633640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 smtClean="0"/>
              <a:t>הטו את השורש ל-מ-ד בטבלה שלפניכם</a:t>
            </a:r>
            <a:endParaRPr lang="he-IL" dirty="0"/>
          </a:p>
        </p:txBody>
      </p:sp>
      <p:pic>
        <p:nvPicPr>
          <p:cNvPr id="3" name="צליל מוקלט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30279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אורגני">
  <a:themeElements>
    <a:clrScheme name="אורגני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אורגני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אורגני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1394</TotalTime>
  <Words>348</Words>
  <Application>Microsoft Office PowerPoint</Application>
  <PresentationFormat>מסך רחב</PresentationFormat>
  <Paragraphs>179</Paragraphs>
  <Slides>11</Slides>
  <Notes>0</Notes>
  <HiddenSlides>0</HiddenSlides>
  <MMClips>11</MMClips>
  <ScaleCrop>false</ScaleCrop>
  <HeadingPairs>
    <vt:vector size="6" baseType="variant">
      <vt:variant>
        <vt:lpstr>גופנים בשימוש</vt:lpstr>
      </vt:variant>
      <vt:variant>
        <vt:i4>3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11</vt:i4>
      </vt:variant>
    </vt:vector>
  </HeadingPairs>
  <TitlesOfParts>
    <vt:vector size="15" baseType="lpstr">
      <vt:lpstr>Arial</vt:lpstr>
      <vt:lpstr>Garamond</vt:lpstr>
      <vt:lpstr>Times New Roman</vt:lpstr>
      <vt:lpstr>אורגני</vt:lpstr>
      <vt:lpstr>הפעלים בזמן הווה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הפעלים בזמן הווה</dc:title>
  <dc:creator>User</dc:creator>
  <cp:lastModifiedBy>User</cp:lastModifiedBy>
  <cp:revision>9</cp:revision>
  <dcterms:created xsi:type="dcterms:W3CDTF">2020-04-28T14:09:33Z</dcterms:created>
  <dcterms:modified xsi:type="dcterms:W3CDTF">2020-04-30T08:57:37Z</dcterms:modified>
</cp:coreProperties>
</file>