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8C69-E28E-41DD-9D1B-815E9864E9AD}" type="datetimeFigureOut">
              <a:rPr lang="he-IL" smtClean="0"/>
              <a:t>ה'/שבט/תשפ"א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735E-CA0E-469A-B35C-5032BD7611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632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8C69-E28E-41DD-9D1B-815E9864E9AD}" type="datetimeFigureOut">
              <a:rPr lang="he-IL" smtClean="0"/>
              <a:t>ה'/שבט/תשפ"א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735E-CA0E-469A-B35C-5032BD7611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4686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8C69-E28E-41DD-9D1B-815E9864E9AD}" type="datetimeFigureOut">
              <a:rPr lang="he-IL" smtClean="0"/>
              <a:t>ה'/שבט/תשפ"א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735E-CA0E-469A-B35C-5032BD7611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1445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8C69-E28E-41DD-9D1B-815E9864E9AD}" type="datetimeFigureOut">
              <a:rPr lang="he-IL" smtClean="0"/>
              <a:t>ה'/שבט/תשפ"א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735E-CA0E-469A-B35C-5032BD7611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9109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8C69-E28E-41DD-9D1B-815E9864E9AD}" type="datetimeFigureOut">
              <a:rPr lang="he-IL" smtClean="0"/>
              <a:t>ה'/שבט/תשפ"א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735E-CA0E-469A-B35C-5032BD7611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0468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8C69-E28E-41DD-9D1B-815E9864E9AD}" type="datetimeFigureOut">
              <a:rPr lang="he-IL" smtClean="0"/>
              <a:t>ה'/שבט/תשפ"א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735E-CA0E-469A-B35C-5032BD7611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90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8C69-E28E-41DD-9D1B-815E9864E9AD}" type="datetimeFigureOut">
              <a:rPr lang="he-IL" smtClean="0"/>
              <a:t>ה'/שבט/תשפ"א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735E-CA0E-469A-B35C-5032BD7611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844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8C69-E28E-41DD-9D1B-815E9864E9AD}" type="datetimeFigureOut">
              <a:rPr lang="he-IL" smtClean="0"/>
              <a:t>ה'/שבט/תשפ"א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735E-CA0E-469A-B35C-5032BD7611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298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8C69-E28E-41DD-9D1B-815E9864E9AD}" type="datetimeFigureOut">
              <a:rPr lang="he-IL" smtClean="0"/>
              <a:t>ה'/שבט/תשפ"א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735E-CA0E-469A-B35C-5032BD7611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927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8C69-E28E-41DD-9D1B-815E9864E9AD}" type="datetimeFigureOut">
              <a:rPr lang="he-IL" smtClean="0"/>
              <a:t>ה'/שבט/תשפ"א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735E-CA0E-469A-B35C-5032BD7611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826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8C69-E28E-41DD-9D1B-815E9864E9AD}" type="datetimeFigureOut">
              <a:rPr lang="he-IL" smtClean="0"/>
              <a:t>ה'/שבט/תשפ"א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735E-CA0E-469A-B35C-5032BD7611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8958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18C69-E28E-41DD-9D1B-815E9864E9AD}" type="datetimeFigureOut">
              <a:rPr lang="he-IL" smtClean="0"/>
              <a:t>ה'/שבט/תשפ"א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3735E-CA0E-469A-B35C-5032BD7611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701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032" y="1087768"/>
            <a:ext cx="27363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FF0000"/>
                </a:solidFill>
              </a:rPr>
              <a:t>مدرسة ابن سينا رهط</a:t>
            </a:r>
            <a:endParaRPr lang="he-IL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1610988"/>
            <a:ext cx="3744416" cy="30777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dirty="0"/>
          </a:p>
          <a:p>
            <a:pPr algn="ctr"/>
            <a:r>
              <a:rPr lang="ar-SA" sz="2400" dirty="0"/>
              <a:t>وحدة تعليمية بموضوع</a:t>
            </a:r>
          </a:p>
          <a:p>
            <a:pPr algn="ctr"/>
            <a:endParaRPr lang="ar-SA" sz="2400" dirty="0"/>
          </a:p>
          <a:p>
            <a:pPr algn="ctr"/>
            <a:r>
              <a:rPr lang="ar-SA" sz="3200" dirty="0">
                <a:solidFill>
                  <a:schemeClr val="accent2">
                    <a:lumMod val="75000"/>
                  </a:schemeClr>
                </a:solidFill>
              </a:rPr>
              <a:t>اختزال الكسور</a:t>
            </a:r>
          </a:p>
          <a:p>
            <a:pPr algn="ctr"/>
            <a:endParaRPr lang="ar-SA" sz="2400" dirty="0"/>
          </a:p>
          <a:p>
            <a:pPr algn="ctr"/>
            <a:endParaRPr lang="ar-SA" sz="2400" dirty="0"/>
          </a:p>
          <a:p>
            <a:pPr algn="ctr"/>
            <a:r>
              <a:rPr lang="ar-SA" sz="2400" dirty="0">
                <a:solidFill>
                  <a:schemeClr val="accent4">
                    <a:lumMod val="75000"/>
                  </a:schemeClr>
                </a:solidFill>
              </a:rPr>
              <a:t>للصف الخامس</a:t>
            </a:r>
          </a:p>
          <a:p>
            <a:pPr algn="ctr"/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186455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8997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195736" y="3284984"/>
            <a:ext cx="6192688" cy="2841179"/>
          </a:xfrm>
        </p:spPr>
        <p:txBody>
          <a:bodyPr/>
          <a:lstStyle/>
          <a:p>
            <a:endParaRPr lang="ar-SA" dirty="0"/>
          </a:p>
          <a:p>
            <a:r>
              <a:rPr lang="ar-SA" dirty="0">
                <a:solidFill>
                  <a:schemeClr val="accent5">
                    <a:lumMod val="50000"/>
                  </a:schemeClr>
                </a:solidFill>
              </a:rPr>
              <a:t>إذاً إننا حصلنا على الاسم الأبسط للكسر وذلك بقسمة كل من البسط والمقام على القاسم المشترك الأعظم لهما.</a:t>
            </a:r>
            <a:endParaRPr lang="he-IL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3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195736" y="1844824"/>
            <a:ext cx="5616624" cy="3777283"/>
          </a:xfrm>
        </p:spPr>
        <p:txBody>
          <a:bodyPr/>
          <a:lstStyle/>
          <a:p>
            <a:r>
              <a:rPr lang="ar-SA" dirty="0"/>
              <a:t>الحصول على الاسم الأبسط للكسر يسمى:</a:t>
            </a:r>
          </a:p>
          <a:p>
            <a:endParaRPr lang="ar-SA" dirty="0"/>
          </a:p>
          <a:p>
            <a:pPr marL="0" indent="0" algn="ctr">
              <a:buNone/>
            </a:pPr>
            <a:r>
              <a:rPr lang="ar-SA" sz="5400" dirty="0" err="1">
                <a:solidFill>
                  <a:schemeClr val="accent4"/>
                </a:solidFill>
              </a:rPr>
              <a:t>إختزال</a:t>
            </a:r>
            <a:r>
              <a:rPr lang="ar-SA" sz="5400" dirty="0">
                <a:solidFill>
                  <a:schemeClr val="accent4"/>
                </a:solidFill>
              </a:rPr>
              <a:t> الكسر</a:t>
            </a:r>
            <a:endParaRPr lang="he-IL" sz="5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4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418058"/>
          </a:xfrm>
        </p:spPr>
        <p:txBody>
          <a:bodyPr>
            <a:normAutofit fontScale="90000"/>
          </a:bodyPr>
          <a:lstStyle/>
          <a:p>
            <a:pPr algn="r"/>
            <a:r>
              <a:rPr lang="ar-SA" sz="2800" dirty="0"/>
              <a:t>اختزال الكسر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611560" y="476672"/>
                <a:ext cx="8229600" cy="6237312"/>
              </a:xfrm>
            </p:spPr>
            <p:txBody>
              <a:bodyPr>
                <a:normAutofit/>
              </a:bodyPr>
              <a:lstStyle/>
              <a:p>
                <a:r>
                  <a:rPr lang="ar-SA" sz="2400" b="1" dirty="0"/>
                  <a:t>تأملوا كيف نختزل الكسر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sz="2400" b="1" i="1" smtClean="0">
                            <a:latin typeface="Cambria Math"/>
                          </a:rPr>
                          <m:t>𝟏𝟐</m:t>
                        </m:r>
                      </m:num>
                      <m:den>
                        <m:r>
                          <a:rPr lang="ar-SA" sz="2400" b="1" i="1" smtClean="0">
                            <a:latin typeface="Cambria Math"/>
                          </a:rPr>
                          <m:t>𝟑𝟔</m:t>
                        </m:r>
                      </m:den>
                    </m:f>
                  </m:oMath>
                </a14:m>
                <a:r>
                  <a:rPr lang="ar-SA" sz="2400" b="1" dirty="0"/>
                  <a:t> </a:t>
                </a:r>
              </a:p>
              <a:p>
                <a:r>
                  <a:rPr lang="ar-SA" sz="2400" b="1" dirty="0"/>
                  <a:t>الخطوة الأولى: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ar-SA" sz="2400" b="1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ar-SA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sz="2400" b="1" i="1" smtClean="0">
                                  <a:latin typeface="Cambria Math"/>
                                </a:rPr>
                                <m:t>𝟏𝟐</m:t>
                              </m:r>
                            </m:num>
                            <m:den>
                              <m:r>
                                <a:rPr lang="ar-SA" sz="2400" b="1" i="1" smtClean="0">
                                  <a:latin typeface="Cambria Math"/>
                                </a:rPr>
                                <m:t>𝟑𝟔</m:t>
                              </m:r>
                            </m:den>
                          </m:f>
                        </m:e>
                      </m:box>
                      <m:r>
                        <a:rPr lang="ar-SA" sz="2400" b="1" i="1" smtClean="0">
                          <a:latin typeface="Cambria Math"/>
                        </a:rPr>
                        <m:t>=</m:t>
                      </m:r>
                      <m:box>
                        <m:boxPr>
                          <m:ctrlPr>
                            <a:rPr lang="ar-SA" sz="2400" b="1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ar-SA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sz="2400" b="1" i="1" smtClean="0">
                                  <a:latin typeface="Cambria Math"/>
                                </a:rPr>
                                <m:t>𝟏𝟐</m:t>
                              </m:r>
                              <m:r>
                                <a:rPr lang="ar-SA" sz="2400" b="1" i="1" smtClean="0">
                                  <a:latin typeface="Cambria Math"/>
                                  <a:ea typeface="Cambria Math"/>
                                </a:rPr>
                                <m:t>÷</m:t>
                              </m:r>
                              <m:r>
                                <a:rPr lang="ar-SA" sz="2400" b="1" i="1" smtClean="0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ar-SA" sz="2400" b="1" i="1" smtClean="0">
                                  <a:latin typeface="Cambria Math"/>
                                </a:rPr>
                                <m:t>𝟑𝟔</m:t>
                              </m:r>
                              <m:r>
                                <a:rPr lang="ar-SA" sz="2400" b="1" i="1" smtClean="0">
                                  <a:latin typeface="Cambria Math"/>
                                  <a:ea typeface="Cambria Math"/>
                                </a:rPr>
                                <m:t>÷</m:t>
                              </m:r>
                              <m:r>
                                <a:rPr lang="ar-SA" sz="2400" b="1" i="1" smtClean="0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den>
                          </m:f>
                        </m:e>
                      </m:box>
                      <m:r>
                        <a:rPr lang="ar-SA" sz="2400" b="1" i="1" smtClean="0">
                          <a:latin typeface="Cambria Math"/>
                        </a:rPr>
                        <m:t>=</m:t>
                      </m:r>
                      <m:box>
                        <m:boxPr>
                          <m:ctrlPr>
                            <a:rPr lang="ar-SA" sz="2400" b="1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ar-SA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sz="2400" b="1" i="1" smtClean="0">
                                  <a:latin typeface="Cambria Math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ar-SA" sz="2400" b="1" i="1" smtClean="0">
                                  <a:latin typeface="Cambria Math"/>
                                </a:rPr>
                                <m:t>𝟏𝟖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ar-SA" sz="2400" b="1" dirty="0"/>
              </a:p>
              <a:p>
                <a:pPr marL="0" indent="0" algn="ctr">
                  <a:buNone/>
                </a:pPr>
                <a:r>
                  <a:rPr lang="ar-SA" sz="2400" b="1" dirty="0"/>
                  <a:t>قسمنا على 2 أحد القواسم المشتركة للعددين 12 و 36</a:t>
                </a:r>
              </a:p>
              <a:p>
                <a:r>
                  <a:rPr lang="ar-SA" sz="2400" b="1" dirty="0"/>
                  <a:t>الخطوة الثانية: لقد حصلنا على الكسر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ar-SA" sz="24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ar-SA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SA" sz="2400" b="1" i="1" smtClean="0">
                                <a:latin typeface="Cambria Math"/>
                              </a:rPr>
                              <m:t>𝟔</m:t>
                            </m:r>
                          </m:num>
                          <m:den>
                            <m:r>
                              <a:rPr lang="ar-SA" sz="2400" b="1" i="1" smtClean="0">
                                <a:latin typeface="Cambria Math"/>
                              </a:rPr>
                              <m:t>𝟏𝟖</m:t>
                            </m:r>
                          </m:den>
                        </m:f>
                      </m:e>
                    </m:box>
                  </m:oMath>
                </a14:m>
                <a:r>
                  <a:rPr lang="ar-SA" sz="2400" b="1" dirty="0"/>
                  <a:t> وهو ليس الاسم الأبسط </a:t>
                </a:r>
              </a:p>
              <a:p>
                <a:pPr marL="0" indent="0">
                  <a:buNone/>
                </a:pPr>
                <a:r>
                  <a:rPr lang="ar-SA" sz="2400" b="1" dirty="0"/>
                  <a:t>                  للكسر، لذا علينا اختزاله مرة أخرى: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ar-SA" sz="2400" b="1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ar-SA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sz="2400" b="1" i="1" smtClean="0">
                                  <a:latin typeface="Cambria Math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ar-SA" sz="2400" b="1" i="1" smtClean="0">
                                  <a:latin typeface="Cambria Math"/>
                                </a:rPr>
                                <m:t>𝟏𝟖</m:t>
                              </m:r>
                            </m:den>
                          </m:f>
                        </m:e>
                      </m:box>
                      <m:r>
                        <a:rPr lang="ar-SA" sz="2400" b="1" i="1" smtClean="0">
                          <a:latin typeface="Cambria Math"/>
                        </a:rPr>
                        <m:t>=</m:t>
                      </m:r>
                      <m:box>
                        <m:boxPr>
                          <m:ctrlPr>
                            <a:rPr lang="ar-SA" sz="2400" b="1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ar-SA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sz="2400" b="1" i="1" smtClean="0">
                                  <a:latin typeface="Cambria Math"/>
                                </a:rPr>
                                <m:t>𝟔</m:t>
                              </m:r>
                              <m:r>
                                <a:rPr lang="ar-SA" sz="2400" b="1" i="1" smtClean="0">
                                  <a:latin typeface="Cambria Math"/>
                                  <a:ea typeface="Cambria Math"/>
                                </a:rPr>
                                <m:t>÷</m:t>
                              </m:r>
                              <m:r>
                                <a:rPr lang="ar-SA" sz="2400" b="1" i="1" smtClean="0">
                                  <a:latin typeface="Cambria Math"/>
                                  <a:ea typeface="Cambria Math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ar-SA" sz="2400" b="1" i="1" smtClean="0">
                                  <a:latin typeface="Cambria Math"/>
                                </a:rPr>
                                <m:t>𝟏𝟖</m:t>
                              </m:r>
                              <m:r>
                                <a:rPr lang="ar-SA" sz="2400" b="1" i="1" smtClean="0">
                                  <a:latin typeface="Cambria Math"/>
                                  <a:ea typeface="Cambria Math"/>
                                </a:rPr>
                                <m:t>÷</m:t>
                              </m:r>
                              <m:r>
                                <a:rPr lang="ar-SA" sz="2400" b="1" i="1" smtClean="0">
                                  <a:latin typeface="Cambria Math"/>
                                  <a:ea typeface="Cambria Math"/>
                                </a:rPr>
                                <m:t>𝟑</m:t>
                              </m:r>
                            </m:den>
                          </m:f>
                        </m:e>
                      </m:box>
                      <m:r>
                        <a:rPr lang="ar-SA" sz="2400" b="1" i="1" smtClean="0">
                          <a:latin typeface="Cambria Math"/>
                        </a:rPr>
                        <m:t>=</m:t>
                      </m:r>
                      <m:box>
                        <m:boxPr>
                          <m:ctrlPr>
                            <a:rPr lang="ar-SA" sz="2400" b="1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ar-SA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sz="2400" b="1" i="1" smtClean="0">
                                  <a:latin typeface="Cambria Math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ar-SA" sz="2400" b="1" i="1" smtClean="0">
                                  <a:latin typeface="Cambria Math"/>
                                </a:rPr>
                                <m:t>𝟔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ar-SA" sz="2400" b="1" dirty="0"/>
              </a:p>
              <a:p>
                <a:pPr marL="0" indent="0" algn="ctr">
                  <a:buNone/>
                </a:pPr>
                <a:r>
                  <a:rPr lang="ar-SA" sz="2400" b="1" dirty="0"/>
                  <a:t>قسمنا على 3 أحد القواسم المشتركة للعددين  6 و 18</a:t>
                </a:r>
              </a:p>
              <a:p>
                <a:r>
                  <a:rPr lang="ar-SA" sz="2400" b="1" dirty="0"/>
                  <a:t>الخطوة الثالثة: لقد حصلنا على الكسر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ar-SA" sz="24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ar-SA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SA" sz="2400" b="1" i="1" smtClean="0">
                                <a:latin typeface="Cambria Math"/>
                              </a:rPr>
                              <m:t>𝟐</m:t>
                            </m:r>
                          </m:num>
                          <m:den>
                            <m:r>
                              <a:rPr lang="ar-SA" sz="2400" b="1" i="1" smtClean="0">
                                <a:latin typeface="Cambria Math"/>
                              </a:rPr>
                              <m:t>𝟔</m:t>
                            </m:r>
                          </m:den>
                        </m:f>
                      </m:e>
                    </m:box>
                  </m:oMath>
                </a14:m>
                <a:r>
                  <a:rPr lang="ar-SA" sz="2400" b="1" dirty="0"/>
                  <a:t> وهو ليس الاسم الأبسط </a:t>
                </a:r>
              </a:p>
              <a:p>
                <a:pPr marL="0" indent="0">
                  <a:buNone/>
                </a:pPr>
                <a:r>
                  <a:rPr lang="ar-SA" sz="2400" b="1" dirty="0"/>
                  <a:t>                  للكسر، لذا علينا اختزاله مرة أخرى:</a:t>
                </a:r>
              </a:p>
              <a:p>
                <a:pPr marL="0" indent="0">
                  <a:buNone/>
                </a:pPr>
                <a:endParaRPr lang="ar-SA" sz="2400" b="1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he-IL" sz="28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he-IL" sz="2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800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he-IL" sz="2800" b="0" i="1" smtClean="0">
                                  <a:latin typeface="Cambria Math"/>
                                </a:rPr>
                                <m:t>6</m:t>
                              </m:r>
                            </m:den>
                          </m:f>
                          <m:r>
                            <a:rPr lang="he-IL" sz="2800" b="0" i="1" smtClean="0">
                              <a:latin typeface="Cambria Math"/>
                            </a:rPr>
                            <m:t>=</m:t>
                          </m:r>
                          <m:box>
                            <m:boxPr>
                              <m:ctrlPr>
                                <a:rPr lang="he-I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he-IL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e-IL" sz="28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he-IL" sz="2800" b="0" i="1" smtClean="0">
                                      <a:latin typeface="Cambria Math"/>
                                      <a:ea typeface="Cambria Math"/>
                                    </a:rPr>
                                    <m:t>÷</m:t>
                                  </m:r>
                                  <m:r>
                                    <a:rPr lang="he-IL" sz="28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he-IL" sz="2800" b="0" i="1" smtClean="0">
                                      <a:latin typeface="Cambria Math"/>
                                    </a:rPr>
                                    <m:t>6</m:t>
                                  </m:r>
                                  <m:r>
                                    <a:rPr lang="he-IL" sz="2800" b="0" i="1" smtClean="0">
                                      <a:latin typeface="Cambria Math"/>
                                      <a:ea typeface="Cambria Math"/>
                                    </a:rPr>
                                    <m:t>÷</m:t>
                                  </m:r>
                                  <m:r>
                                    <a:rPr lang="he-IL" sz="28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  <m:r>
                            <a:rPr lang="he-IL" sz="2800" b="0" i="1" smtClean="0">
                              <a:latin typeface="Cambria Math"/>
                            </a:rPr>
                            <m:t>=</m:t>
                          </m:r>
                          <m:box>
                            <m:boxPr>
                              <m:ctrlPr>
                                <a:rPr lang="he-I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he-IL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e-IL" sz="28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he-IL" sz="2800" b="0" i="1" smtClean="0">
                                      <a:latin typeface="Cambria Math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box>
                        </m:e>
                      </m:box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476672"/>
                <a:ext cx="8229600" cy="6237312"/>
              </a:xfrm>
              <a:blipFill rotWithShape="1">
                <a:blip r:embed="rId3"/>
                <a:stretch>
                  <a:fillRect r="-118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7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1475656" y="908720"/>
                <a:ext cx="6059016" cy="3345235"/>
              </a:xfrm>
            </p:spPr>
            <p:txBody>
              <a:bodyPr/>
              <a:lstStyle/>
              <a:p>
                <a:r>
                  <a:rPr lang="ar-SA" dirty="0">
                    <a:solidFill>
                      <a:schemeClr val="accent1">
                        <a:lumMod val="75000"/>
                      </a:schemeClr>
                    </a:solidFill>
                  </a:rPr>
                  <a:t>لكن أيضا يمكن إجراء القسمة بخطوة واحدة</a:t>
                </a:r>
              </a:p>
              <a:p>
                <a:pPr marL="0" indent="0">
                  <a:buNone/>
                </a:pPr>
                <a:r>
                  <a:rPr lang="ar-SA" dirty="0">
                    <a:solidFill>
                      <a:schemeClr val="accent1">
                        <a:lumMod val="75000"/>
                      </a:schemeClr>
                    </a:solidFill>
                  </a:rPr>
                  <a:t>لا ثلاث مرات وذلك بالقسمة على أكبر قاسم مشترك للبسط والمقام وهو العدد 12.</a:t>
                </a:r>
              </a:p>
              <a:p>
                <a:pPr marL="0" indent="0">
                  <a:buNone/>
                </a:pPr>
                <a:endParaRPr lang="ar-SA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he-IL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he-IL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b="0" i="1" smtClean="0">
                                  <a:latin typeface="Cambria Math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he-IL" b="0" i="1" smtClean="0">
                                  <a:latin typeface="Cambria Math"/>
                                </a:rPr>
                                <m:t>36</m:t>
                              </m:r>
                            </m:den>
                          </m:f>
                        </m:e>
                      </m:box>
                      <m:r>
                        <a:rPr lang="ar-SA" b="0" i="1" smtClean="0">
                          <a:latin typeface="Cambria Math"/>
                        </a:rPr>
                        <m:t>=</m:t>
                      </m:r>
                      <m:box>
                        <m:boxPr>
                          <m:ctrlPr>
                            <a:rPr lang="ar-SA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ar-SA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b="0" i="1" smtClean="0">
                                  <a:latin typeface="Cambria Math"/>
                                </a:rPr>
                                <m:t>12</m:t>
                              </m:r>
                              <m:r>
                                <a:rPr lang="ar-SA" b="0" i="1" smtClean="0">
                                  <a:latin typeface="Cambria Math"/>
                                  <a:ea typeface="Cambria Math"/>
                                </a:rPr>
                                <m:t>÷</m:t>
                              </m:r>
                              <m:r>
                                <a:rPr lang="ar-SA" b="0" i="1" smtClean="0">
                                  <a:latin typeface="Cambria Math"/>
                                  <a:ea typeface="Cambria Math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ar-SA" b="0" i="1" smtClean="0">
                                  <a:latin typeface="Cambria Math"/>
                                </a:rPr>
                                <m:t>36</m:t>
                              </m:r>
                              <m:r>
                                <a:rPr lang="ar-SA" b="0" i="1" smtClean="0">
                                  <a:latin typeface="Cambria Math"/>
                                  <a:ea typeface="Cambria Math"/>
                                </a:rPr>
                                <m:t>÷</m:t>
                              </m:r>
                              <m:r>
                                <a:rPr lang="ar-SA" b="0" i="1" smtClean="0">
                                  <a:latin typeface="Cambria Math"/>
                                  <a:ea typeface="Cambria Math"/>
                                </a:rPr>
                                <m:t>12</m:t>
                              </m:r>
                            </m:den>
                          </m:f>
                        </m:e>
                      </m:box>
                      <m:r>
                        <a:rPr lang="ar-SA" b="0" i="1" smtClean="0">
                          <a:latin typeface="Cambria Math"/>
                        </a:rPr>
                        <m:t>=</m:t>
                      </m:r>
                      <m:box>
                        <m:boxPr>
                          <m:ctrlPr>
                            <a:rPr lang="ar-SA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ar-SA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ar-SA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75656" y="908720"/>
                <a:ext cx="6059016" cy="3345235"/>
              </a:xfrm>
              <a:blipFill rotWithShape="1">
                <a:blip r:embed="rId3"/>
                <a:stretch>
                  <a:fillRect l="-2414" t="-2368" r="-261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688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555776" y="1340768"/>
            <a:ext cx="4752528" cy="3129211"/>
          </a:xfrm>
        </p:spPr>
        <p:txBody>
          <a:bodyPr/>
          <a:lstStyle/>
          <a:p>
            <a:r>
              <a:rPr lang="ar-SA" dirty="0"/>
              <a:t>الطريقتان صحيحتان للاختزال، لكن الطريقة الأولى أطول من الطريقة الثانية.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6374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5887"/>
            <a:ext cx="4176464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5551"/>
            <a:ext cx="4354959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SA" sz="3200" dirty="0"/>
              <a:t>تأملوا طريقة مختصرة في تسجيل خطوات الاختزال:</a:t>
            </a:r>
            <a:endParaRPr lang="he-I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5148064" y="1268760"/>
                <a:ext cx="3610744" cy="4525963"/>
              </a:xfrm>
            </p:spPr>
            <p:txBody>
              <a:bodyPr/>
              <a:lstStyle/>
              <a:p>
                <a:r>
                  <a:rPr lang="ar-SA" dirty="0">
                    <a:solidFill>
                      <a:srgbClr val="0070C0"/>
                    </a:solidFill>
                  </a:rPr>
                  <a:t>طريقة طويلة:</a:t>
                </a:r>
              </a:p>
              <a:p>
                <a:endParaRPr lang="ar-SA" sz="1600" dirty="0"/>
              </a:p>
              <a:p>
                <a:pPr marL="0" indent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ar-SA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ar-SA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b="0" i="1" smtClean="0">
                                  <a:latin typeface="Cambria Math"/>
                                </a:rPr>
                                <m:t>24</m:t>
                              </m:r>
                            </m:num>
                            <m:den>
                              <m:r>
                                <a:rPr lang="ar-SA" b="0" i="1" smtClean="0">
                                  <a:latin typeface="Cambria Math"/>
                                </a:rPr>
                                <m:t>60</m:t>
                              </m:r>
                            </m:den>
                          </m:f>
                        </m:e>
                      </m:box>
                      <m:r>
                        <a:rPr lang="ar-SA" b="0" i="1" smtClean="0">
                          <a:latin typeface="Cambria Math"/>
                        </a:rPr>
                        <m:t>=</m:t>
                      </m:r>
                      <m:box>
                        <m:boxPr>
                          <m:ctrlPr>
                            <a:rPr lang="ar-SA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box>
                            <m:boxPr>
                              <m:ctrlPr>
                                <a:rPr lang="ar-SA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ar-S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SA" b="0" i="1" smtClean="0">
                                      <a:latin typeface="Cambria Math"/>
                                    </a:rPr>
                                    <m:t>24</m:t>
                                  </m:r>
                                  <m:r>
                                    <a:rPr lang="ar-SA" b="0" i="1" smtClean="0">
                                      <a:latin typeface="Cambria Math"/>
                                      <a:ea typeface="Cambria Math"/>
                                    </a:rPr>
                                    <m:t>÷</m:t>
                                  </m:r>
                                  <m:r>
                                    <a:rPr lang="ar-SA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ar-SA" b="0" i="1" smtClean="0">
                                      <a:latin typeface="Cambria Math"/>
                                    </a:rPr>
                                    <m:t>60</m:t>
                                  </m:r>
                                  <m:r>
                                    <a:rPr lang="ar-SA" b="0" i="1" smtClean="0">
                                      <a:latin typeface="Cambria Math"/>
                                      <a:ea typeface="Cambria Math"/>
                                    </a:rPr>
                                    <m:t>÷</m:t>
                                  </m:r>
                                  <m:r>
                                    <a:rPr lang="ar-SA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</m:e>
                      </m:box>
                      <m:r>
                        <a:rPr lang="ar-SA" b="0" i="1" smtClean="0">
                          <a:latin typeface="Cambria Math"/>
                        </a:rPr>
                        <m:t>=</m:t>
                      </m:r>
                      <m:box>
                        <m:boxPr>
                          <m:ctrlPr>
                            <a:rPr lang="ar-SA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ar-SA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b="0" i="1" smtClean="0">
                                  <a:latin typeface="Cambria Math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ar-SA" b="0" i="1" smtClean="0">
                                  <a:latin typeface="Cambria Math"/>
                                </a:rPr>
                                <m:t>30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ar-SA" b="0" dirty="0"/>
              </a:p>
              <a:p>
                <a:pPr marL="0" indent="0" algn="l">
                  <a:buNone/>
                </a:pPr>
                <a:endParaRPr lang="ar-SA" i="1" dirty="0">
                  <a:latin typeface="Cambria Math"/>
                </a:endParaRPr>
              </a:p>
              <a:p>
                <a:pPr marL="0" indent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ar-SA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ar-SA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b="0" i="1" smtClean="0">
                                  <a:latin typeface="Cambria Math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ar-SA" b="0" i="1" smtClean="0">
                                  <a:latin typeface="Cambria Math"/>
                                </a:rPr>
                                <m:t>30</m:t>
                              </m:r>
                            </m:den>
                          </m:f>
                        </m:e>
                      </m:box>
                      <m:r>
                        <a:rPr lang="ar-SA" b="0" i="1" smtClean="0">
                          <a:latin typeface="Cambria Math"/>
                        </a:rPr>
                        <m:t>=</m:t>
                      </m:r>
                      <m:box>
                        <m:boxPr>
                          <m:ctrlPr>
                            <a:rPr lang="ar-SA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ar-SA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b="0" i="1" smtClean="0">
                                  <a:latin typeface="Cambria Math"/>
                                </a:rPr>
                                <m:t>12</m:t>
                              </m:r>
                              <m:r>
                                <a:rPr lang="ar-SA" b="0" i="1" smtClean="0">
                                  <a:latin typeface="Cambria Math"/>
                                  <a:ea typeface="Cambria Math"/>
                                </a:rPr>
                                <m:t>÷</m:t>
                              </m:r>
                              <m:r>
                                <a:rPr lang="ar-SA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ar-SA" b="0" i="1" smtClean="0">
                                  <a:latin typeface="Cambria Math"/>
                                </a:rPr>
                                <m:t>30</m:t>
                              </m:r>
                              <m:r>
                                <a:rPr lang="ar-SA" b="0" i="1" smtClean="0">
                                  <a:latin typeface="Cambria Math"/>
                                  <a:ea typeface="Cambria Math"/>
                                </a:rPr>
                                <m:t>÷</m:t>
                              </m:r>
                              <m:r>
                                <a:rPr lang="ar-SA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ar-SA" b="0" i="1" smtClean="0">
                          <a:latin typeface="Cambria Math"/>
                        </a:rPr>
                        <m:t>=</m:t>
                      </m:r>
                      <m:box>
                        <m:boxPr>
                          <m:ctrlPr>
                            <a:rPr lang="ar-SA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ar-SA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b="0" i="1" smtClean="0">
                                  <a:latin typeface="Cambria Math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ar-SA" b="0" i="1" smtClean="0">
                                  <a:latin typeface="Cambria Math"/>
                                </a:rPr>
                                <m:t>15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ar-SA" b="0" dirty="0"/>
              </a:p>
              <a:p>
                <a:pPr marL="0" indent="0" algn="l">
                  <a:buNone/>
                </a:pPr>
                <a:endParaRPr lang="ar-SA" b="0" dirty="0"/>
              </a:p>
              <a:p>
                <a:pPr marL="0" indent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ar-SA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ar-SA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b="0" i="1" smtClean="0">
                                  <a:latin typeface="Cambria Math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ar-SA" b="0" i="1" smtClean="0">
                                  <a:latin typeface="Cambria Math"/>
                                </a:rPr>
                                <m:t>15</m:t>
                              </m:r>
                            </m:den>
                          </m:f>
                        </m:e>
                      </m:box>
                      <m:r>
                        <a:rPr lang="ar-SA" b="0" i="1" smtClean="0">
                          <a:latin typeface="Cambria Math"/>
                        </a:rPr>
                        <m:t>=</m:t>
                      </m:r>
                      <m:box>
                        <m:boxPr>
                          <m:ctrlPr>
                            <a:rPr lang="ar-SA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ar-SA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b="0" i="1" smtClean="0">
                                  <a:latin typeface="Cambria Math"/>
                                </a:rPr>
                                <m:t>6</m:t>
                              </m:r>
                              <m:r>
                                <a:rPr lang="ar-SA" b="0" i="1" smtClean="0">
                                  <a:latin typeface="Cambria Math"/>
                                  <a:ea typeface="Cambria Math"/>
                                </a:rPr>
                                <m:t>÷</m:t>
                              </m:r>
                              <m:r>
                                <a:rPr lang="ar-SA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ar-SA" b="0" i="1" smtClean="0">
                                  <a:latin typeface="Cambria Math"/>
                                </a:rPr>
                                <m:t>15</m:t>
                              </m:r>
                              <m:r>
                                <a:rPr lang="ar-SA" b="0" i="1" smtClean="0">
                                  <a:latin typeface="Cambria Math"/>
                                  <a:ea typeface="Cambria Math"/>
                                </a:rPr>
                                <m:t>÷</m:t>
                              </m:r>
                              <m:r>
                                <a:rPr lang="ar-SA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e>
                      </m:box>
                      <m:r>
                        <a:rPr lang="ar-SA" b="0" i="1" smtClean="0">
                          <a:latin typeface="Cambria Math"/>
                        </a:rPr>
                        <m:t>=</m:t>
                      </m:r>
                      <m:box>
                        <m:boxPr>
                          <m:ctrlPr>
                            <a:rPr lang="ar-SA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ar-SA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SA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ar-SA" b="0" i="1" smtClean="0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48064" y="1268760"/>
                <a:ext cx="3610744" cy="4525963"/>
              </a:xfrm>
              <a:blipFill rotWithShape="1">
                <a:blip r:embed="rId3"/>
                <a:stretch>
                  <a:fillRect t="-1750" r="-404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3568" y="1268760"/>
                <a:ext cx="3240360" cy="442916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457200" indent="-457200">
                  <a:buFont typeface="Arial" pitchFamily="34" charset="0"/>
                  <a:buChar char="•"/>
                </a:pPr>
                <a:r>
                  <a:rPr lang="ar-SA" sz="3200" dirty="0">
                    <a:solidFill>
                      <a:srgbClr val="0070C0"/>
                    </a:solidFill>
                  </a:rPr>
                  <a:t>طريقة</a:t>
                </a:r>
                <a:r>
                  <a:rPr lang="ar-SA" dirty="0">
                    <a:solidFill>
                      <a:srgbClr val="0070C0"/>
                    </a:solidFill>
                  </a:rPr>
                  <a:t> </a:t>
                </a:r>
                <a:r>
                  <a:rPr lang="ar-SA" sz="3200" dirty="0">
                    <a:solidFill>
                      <a:srgbClr val="0070C0"/>
                    </a:solidFill>
                  </a:rPr>
                  <a:t>قصيرة</a:t>
                </a:r>
                <a:r>
                  <a:rPr lang="ar-SA" dirty="0">
                    <a:solidFill>
                      <a:srgbClr val="0070C0"/>
                    </a:solidFill>
                  </a:rPr>
                  <a:t>:</a:t>
                </a:r>
              </a:p>
              <a:p>
                <a:endParaRPr lang="ar-SA" dirty="0">
                  <a:solidFill>
                    <a:schemeClr val="tx1"/>
                  </a:solidFill>
                </a:endParaRPr>
              </a:p>
              <a:p>
                <a:r>
                  <a:rPr lang="ar-SA" dirty="0">
                    <a:solidFill>
                      <a:schemeClr val="tx1"/>
                    </a:solidFill>
                  </a:rPr>
                  <a:t>                         2</a:t>
                </a:r>
              </a:p>
              <a:p>
                <a:r>
                  <a:rPr lang="ar-SA" dirty="0">
                    <a:solidFill>
                      <a:schemeClr val="tx1"/>
                    </a:solidFill>
                  </a:rPr>
                  <a:t>                         6</a:t>
                </a:r>
              </a:p>
              <a:p>
                <a:r>
                  <a:rPr lang="ar-SA" dirty="0">
                    <a:solidFill>
                      <a:schemeClr val="tx1"/>
                    </a:solidFill>
                  </a:rPr>
                  <a:t>                         12</a:t>
                </a:r>
              </a:p>
              <a:p>
                <a:endParaRPr lang="ar-SA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24</m:t>
                          </m:r>
                        </m:num>
                        <m:den>
                          <m:r>
                            <a:rPr lang="ar-SA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60</m:t>
                          </m:r>
                        </m:den>
                      </m:f>
                      <m:r>
                        <a:rPr lang="ar-SA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ar-S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ar-SA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ar-SA" dirty="0">
                  <a:solidFill>
                    <a:schemeClr val="tx1"/>
                  </a:solidFill>
                </a:endParaRPr>
              </a:p>
              <a:p>
                <a:r>
                  <a:rPr lang="ar-SA" dirty="0">
                    <a:solidFill>
                      <a:srgbClr val="FF0000"/>
                    </a:solidFill>
                  </a:rPr>
                  <a:t>                      </a:t>
                </a:r>
              </a:p>
              <a:p>
                <a:r>
                  <a:rPr lang="ar-SA" dirty="0"/>
                  <a:t>                         30</a:t>
                </a:r>
              </a:p>
              <a:p>
                <a:r>
                  <a:rPr lang="ar-SA" dirty="0"/>
                  <a:t>                         15</a:t>
                </a:r>
              </a:p>
              <a:p>
                <a:r>
                  <a:rPr lang="ar-SA" dirty="0"/>
                  <a:t>                          5</a:t>
                </a:r>
              </a:p>
              <a:p>
                <a:endParaRPr lang="ar-SA" dirty="0">
                  <a:solidFill>
                    <a:srgbClr val="FF0000"/>
                  </a:solidFill>
                </a:endParaRPr>
              </a:p>
              <a:p>
                <a:endParaRPr lang="ar-SA" dirty="0">
                  <a:solidFill>
                    <a:srgbClr val="FF0000"/>
                  </a:solidFill>
                </a:endParaRPr>
              </a:p>
              <a:p>
                <a:endParaRPr lang="he-IL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268760"/>
                <a:ext cx="3240360" cy="4429161"/>
              </a:xfrm>
              <a:prstGeom prst="rect">
                <a:avLst/>
              </a:prstGeom>
              <a:blipFill rotWithShape="1">
                <a:blip r:embed="rId4"/>
                <a:stretch>
                  <a:fillRect t="-1788" r="-45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מחבר ישר 5"/>
          <p:cNvCxnSpPr/>
          <p:nvPr/>
        </p:nvCxnSpPr>
        <p:spPr>
          <a:xfrm flipH="1">
            <a:off x="1871700" y="3212976"/>
            <a:ext cx="432048" cy="1428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מחבר ישר 7"/>
          <p:cNvCxnSpPr/>
          <p:nvPr/>
        </p:nvCxnSpPr>
        <p:spPr>
          <a:xfrm flipH="1">
            <a:off x="1907704" y="3573016"/>
            <a:ext cx="432048" cy="1440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מחבר ישר 9"/>
          <p:cNvCxnSpPr/>
          <p:nvPr/>
        </p:nvCxnSpPr>
        <p:spPr>
          <a:xfrm flipH="1">
            <a:off x="2015716" y="2657387"/>
            <a:ext cx="288032" cy="21602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מחבר ישר 11"/>
          <p:cNvCxnSpPr/>
          <p:nvPr/>
        </p:nvCxnSpPr>
        <p:spPr>
          <a:xfrm flipH="1">
            <a:off x="1979713" y="2420888"/>
            <a:ext cx="360040" cy="1440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מחבר ישר 13"/>
          <p:cNvCxnSpPr/>
          <p:nvPr/>
        </p:nvCxnSpPr>
        <p:spPr>
          <a:xfrm flipH="1">
            <a:off x="1871700" y="4005064"/>
            <a:ext cx="432048" cy="21602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מחבר ישר 15"/>
          <p:cNvCxnSpPr/>
          <p:nvPr/>
        </p:nvCxnSpPr>
        <p:spPr>
          <a:xfrm flipH="1">
            <a:off x="1871700" y="4365104"/>
            <a:ext cx="432048" cy="1440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90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65212" y="404664"/>
            <a:ext cx="8229600" cy="706090"/>
          </a:xfrm>
        </p:spPr>
        <p:txBody>
          <a:bodyPr>
            <a:normAutofit/>
          </a:bodyPr>
          <a:lstStyle/>
          <a:p>
            <a:pPr algn="r"/>
            <a:r>
              <a:rPr lang="ar-SA" sz="2800" dirty="0">
                <a:solidFill>
                  <a:schemeClr val="accent2">
                    <a:lumMod val="75000"/>
                  </a:schemeClr>
                </a:solidFill>
              </a:rPr>
              <a:t>إن ما أجريناه في الطريقة القصيرة هو:</a:t>
            </a:r>
            <a:endParaRPr lang="he-IL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מלבן מעוגל 3"/>
          <p:cNvSpPr/>
          <p:nvPr/>
        </p:nvSpPr>
        <p:spPr>
          <a:xfrm>
            <a:off x="6444208" y="1471932"/>
            <a:ext cx="2016224" cy="3240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תרשים זרימה: חילוץ 4"/>
          <p:cNvSpPr/>
          <p:nvPr/>
        </p:nvSpPr>
        <p:spPr>
          <a:xfrm>
            <a:off x="6156176" y="1361970"/>
            <a:ext cx="2448272" cy="3363174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" name="תרשים זרימה: חילוץ 5"/>
          <p:cNvSpPr/>
          <p:nvPr/>
        </p:nvSpPr>
        <p:spPr>
          <a:xfrm>
            <a:off x="3563888" y="1377178"/>
            <a:ext cx="2448272" cy="3347966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רשים זרימה: חילוץ 6"/>
          <p:cNvSpPr/>
          <p:nvPr/>
        </p:nvSpPr>
        <p:spPr>
          <a:xfrm>
            <a:off x="899592" y="1361969"/>
            <a:ext cx="2448272" cy="3363175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372200" y="2348880"/>
                <a:ext cx="2016224" cy="222952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dirty="0"/>
                  <a:t>              12</a:t>
                </a:r>
              </a:p>
              <a:p>
                <a:r>
                  <a:rPr lang="ar-SA" dirty="0"/>
                  <a:t>           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ar-SA" sz="280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ar-SA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SA" sz="2800" b="0" i="1" smtClean="0">
                                <a:latin typeface="Cambria Math"/>
                              </a:rPr>
                              <m:t>24</m:t>
                            </m:r>
                          </m:num>
                          <m:den>
                            <m:r>
                              <a:rPr lang="ar-SA" sz="2800" b="0" i="1" smtClean="0">
                                <a:latin typeface="Cambria Math"/>
                              </a:rPr>
                              <m:t>60</m:t>
                            </m:r>
                          </m:den>
                        </m:f>
                      </m:e>
                    </m:box>
                  </m:oMath>
                </a14:m>
                <a:endParaRPr lang="ar-SA" sz="2800" dirty="0"/>
              </a:p>
              <a:p>
                <a:r>
                  <a:rPr lang="ar-SA" dirty="0"/>
                  <a:t>              30</a:t>
                </a:r>
              </a:p>
              <a:p>
                <a:endParaRPr lang="ar-SA" dirty="0"/>
              </a:p>
              <a:p>
                <a:r>
                  <a:rPr lang="ar-SA" dirty="0"/>
                  <a:t> قسمنا كل من البسط والمقام على 2</a:t>
                </a:r>
              </a:p>
              <a:p>
                <a:endParaRPr lang="he-IL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2348880"/>
                <a:ext cx="2016224" cy="2229521"/>
              </a:xfrm>
              <a:prstGeom prst="rect">
                <a:avLst/>
              </a:prstGeom>
              <a:blipFill rotWithShape="1">
                <a:blip r:embed="rId2"/>
                <a:stretch>
                  <a:fillRect t="-1366" r="-271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מחבר ישר 9"/>
          <p:cNvCxnSpPr/>
          <p:nvPr/>
        </p:nvCxnSpPr>
        <p:spPr>
          <a:xfrm flipH="1">
            <a:off x="7164288" y="2744924"/>
            <a:ext cx="288032" cy="1440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מחבר ישר 11"/>
          <p:cNvCxnSpPr/>
          <p:nvPr/>
        </p:nvCxnSpPr>
        <p:spPr>
          <a:xfrm flipH="1">
            <a:off x="7164288" y="2979152"/>
            <a:ext cx="288032" cy="1618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707904" y="1628800"/>
                <a:ext cx="1944216" cy="283295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endParaRPr lang="ar-SA" dirty="0"/>
              </a:p>
              <a:p>
                <a:endParaRPr lang="ar-SA" dirty="0"/>
              </a:p>
              <a:p>
                <a:r>
                  <a:rPr lang="ar-SA" dirty="0"/>
                  <a:t>          6</a:t>
                </a:r>
              </a:p>
              <a:p>
                <a:r>
                  <a:rPr lang="ar-SA" dirty="0"/>
                  <a:t>         12</a:t>
                </a:r>
              </a:p>
              <a:p>
                <a:r>
                  <a:rPr lang="ar-SA" dirty="0"/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sz="2400" b="0" i="1" smtClean="0">
                            <a:latin typeface="Cambria Math"/>
                          </a:rPr>
                          <m:t>24</m:t>
                        </m:r>
                      </m:num>
                      <m:den>
                        <m:r>
                          <a:rPr lang="ar-SA" sz="2400" b="0" i="1" smtClean="0">
                            <a:latin typeface="Cambria Math"/>
                          </a:rPr>
                          <m:t>60</m:t>
                        </m:r>
                      </m:den>
                    </m:f>
                  </m:oMath>
                </a14:m>
                <a:endParaRPr lang="ar-SA" sz="2400" dirty="0"/>
              </a:p>
              <a:p>
                <a:r>
                  <a:rPr lang="ar-SA" dirty="0"/>
                  <a:t>         30   </a:t>
                </a:r>
              </a:p>
              <a:p>
                <a:r>
                  <a:rPr lang="ar-SA" dirty="0"/>
                  <a:t>         15</a:t>
                </a:r>
              </a:p>
              <a:p>
                <a:r>
                  <a:rPr lang="ar-SA" dirty="0"/>
                  <a:t>قسمنا أيضا البسط والمقام على 2</a:t>
                </a:r>
                <a:endParaRPr lang="he-IL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1628800"/>
                <a:ext cx="1944216" cy="2832955"/>
              </a:xfrm>
              <a:prstGeom prst="rect">
                <a:avLst/>
              </a:prstGeom>
              <a:blipFill rotWithShape="1">
                <a:blip r:embed="rId3"/>
                <a:stretch>
                  <a:fillRect r="-2821" b="-258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מחבר ישר 18"/>
          <p:cNvCxnSpPr/>
          <p:nvPr/>
        </p:nvCxnSpPr>
        <p:spPr>
          <a:xfrm flipH="1">
            <a:off x="4680012" y="2636912"/>
            <a:ext cx="396044" cy="7200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מחבר ישר 20"/>
          <p:cNvCxnSpPr/>
          <p:nvPr/>
        </p:nvCxnSpPr>
        <p:spPr>
          <a:xfrm flipH="1">
            <a:off x="4680012" y="2888940"/>
            <a:ext cx="396044" cy="8260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מחבר ישר 22"/>
          <p:cNvCxnSpPr/>
          <p:nvPr/>
        </p:nvCxnSpPr>
        <p:spPr>
          <a:xfrm flipH="1">
            <a:off x="4680012" y="3140968"/>
            <a:ext cx="396044" cy="1440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מחבר ישר 24"/>
          <p:cNvCxnSpPr/>
          <p:nvPr/>
        </p:nvCxnSpPr>
        <p:spPr>
          <a:xfrm flipH="1">
            <a:off x="4683736" y="3398673"/>
            <a:ext cx="396044" cy="6496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214770" y="1772816"/>
                <a:ext cx="1728192" cy="32144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dirty="0"/>
                  <a:t>          2    </a:t>
                </a:r>
              </a:p>
              <a:p>
                <a:r>
                  <a:rPr lang="ar-SA" dirty="0"/>
                  <a:t>          6</a:t>
                </a:r>
              </a:p>
              <a:p>
                <a:r>
                  <a:rPr lang="ar-SA" dirty="0"/>
                  <a:t>          12</a:t>
                </a:r>
              </a:p>
              <a:p>
                <a:r>
                  <a:rPr lang="ar-SA" dirty="0"/>
                  <a:t>       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ar-SA" sz="280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ar-SA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SA" sz="2800" b="0" i="1" smtClean="0">
                                <a:latin typeface="Cambria Math"/>
                              </a:rPr>
                              <m:t>24</m:t>
                            </m:r>
                          </m:num>
                          <m:den>
                            <m:r>
                              <a:rPr lang="ar-SA" sz="2800" b="0" i="1" smtClean="0">
                                <a:latin typeface="Cambria Math"/>
                              </a:rPr>
                              <m:t>60</m:t>
                            </m:r>
                          </m:den>
                        </m:f>
                      </m:e>
                    </m:box>
                  </m:oMath>
                </a14:m>
                <a:endParaRPr lang="ar-SA" sz="2800" dirty="0"/>
              </a:p>
              <a:p>
                <a:r>
                  <a:rPr lang="ar-SA" sz="2800" dirty="0"/>
                  <a:t>      </a:t>
                </a:r>
                <a:r>
                  <a:rPr lang="ar-SA" dirty="0"/>
                  <a:t>30  </a:t>
                </a:r>
              </a:p>
              <a:p>
                <a:r>
                  <a:rPr lang="ar-SA" dirty="0"/>
                  <a:t>          15</a:t>
                </a:r>
              </a:p>
              <a:p>
                <a:r>
                  <a:rPr lang="ar-SA" dirty="0"/>
                  <a:t>           5</a:t>
                </a:r>
              </a:p>
              <a:p>
                <a:r>
                  <a:rPr lang="ar-SA" dirty="0"/>
                  <a:t>قسمنا البسط والمقام على 3</a:t>
                </a:r>
              </a:p>
              <a:p>
                <a:endParaRPr lang="he-IL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770" y="1772816"/>
                <a:ext cx="1728192" cy="3214406"/>
              </a:xfrm>
              <a:prstGeom prst="rect">
                <a:avLst/>
              </a:prstGeom>
              <a:blipFill rotWithShape="1">
                <a:blip r:embed="rId4"/>
                <a:stretch>
                  <a:fillRect t="-949" r="-704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מחבר ישר 28"/>
          <p:cNvCxnSpPr/>
          <p:nvPr/>
        </p:nvCxnSpPr>
        <p:spPr>
          <a:xfrm flipH="1">
            <a:off x="1979712" y="2204864"/>
            <a:ext cx="360040" cy="7200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מחבר ישר 30"/>
          <p:cNvCxnSpPr/>
          <p:nvPr/>
        </p:nvCxnSpPr>
        <p:spPr>
          <a:xfrm flipH="1">
            <a:off x="1907704" y="2420888"/>
            <a:ext cx="432048" cy="1440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מחבר ישר 32"/>
          <p:cNvCxnSpPr/>
          <p:nvPr/>
        </p:nvCxnSpPr>
        <p:spPr>
          <a:xfrm flipH="1">
            <a:off x="1907704" y="2708920"/>
            <a:ext cx="432048" cy="10801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מחבר ישר 34"/>
          <p:cNvCxnSpPr/>
          <p:nvPr/>
        </p:nvCxnSpPr>
        <p:spPr>
          <a:xfrm flipH="1">
            <a:off x="1907704" y="3043556"/>
            <a:ext cx="432048" cy="1650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מחבר ישר 36"/>
          <p:cNvCxnSpPr/>
          <p:nvPr/>
        </p:nvCxnSpPr>
        <p:spPr>
          <a:xfrm flipH="1">
            <a:off x="1943708" y="3336672"/>
            <a:ext cx="432048" cy="8362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מחבר ישר 38"/>
          <p:cNvCxnSpPr/>
          <p:nvPr/>
        </p:nvCxnSpPr>
        <p:spPr>
          <a:xfrm flipH="1">
            <a:off x="1943708" y="3573016"/>
            <a:ext cx="396044" cy="1440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1613">
            <a:off x="1574326" y="1273347"/>
            <a:ext cx="8064895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5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87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980729"/>
            <a:ext cx="4618856" cy="1944216"/>
          </a:xfrm>
        </p:spPr>
        <p:txBody>
          <a:bodyPr>
            <a:normAutofit/>
          </a:bodyPr>
          <a:lstStyle/>
          <a:p>
            <a:r>
              <a:rPr lang="ar-SA" sz="3600" b="1" dirty="0">
                <a:solidFill>
                  <a:schemeClr val="bg2">
                    <a:lumMod val="10000"/>
                  </a:schemeClr>
                </a:solidFill>
              </a:rPr>
              <a:t>للاختزال مهم جداً معرفة دلائل قابلية القسمة للأعداد</a:t>
            </a:r>
            <a:endParaRPr lang="he-IL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6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051720" y="1866528"/>
            <a:ext cx="3888432" cy="3124944"/>
          </a:xfrm>
        </p:spPr>
        <p:txBody>
          <a:bodyPr/>
          <a:lstStyle/>
          <a:p>
            <a:pPr algn="justLow"/>
            <a:r>
              <a:rPr lang="ar-SA" dirty="0">
                <a:solidFill>
                  <a:schemeClr val="bg2">
                    <a:lumMod val="50000"/>
                  </a:schemeClr>
                </a:solidFill>
              </a:rPr>
              <a:t>إن معرفة القاسم المشترك الأعظم للبسط والمقام تمكنكم من الاختزال بخطوة واحدة فقط.</a:t>
            </a:r>
            <a:endParaRPr lang="he-IL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8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1403648" y="1700809"/>
                <a:ext cx="6624736" cy="3816424"/>
              </a:xfrm>
            </p:spPr>
            <p:txBody>
              <a:bodyPr/>
              <a:lstStyle/>
              <a:p>
                <a:r>
                  <a:rPr lang="ar-SA" dirty="0"/>
                  <a:t>إختزلوا بالطريقة القصيرة الكسور التالية:</a:t>
                </a:r>
              </a:p>
              <a:p>
                <a:pPr marL="0" indent="0" algn="l">
                  <a:buNone/>
                </a:pPr>
                <a:r>
                  <a:rPr lang="ar-SA" sz="2400" dirty="0"/>
                  <a:t>= </a:t>
                </a:r>
                <a:r>
                  <a:rPr lang="en-US" sz="2400" dirty="0"/>
                  <a:t>1.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24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80</m:t>
                        </m:r>
                      </m:den>
                    </m:f>
                  </m:oMath>
                </a14:m>
                <a:endParaRPr lang="en-US" sz="2400" dirty="0"/>
              </a:p>
              <a:p>
                <a:pPr marL="0" indent="0" algn="l">
                  <a:buNone/>
                </a:pPr>
                <a:endParaRPr lang="ar-SA" sz="2400" dirty="0"/>
              </a:p>
              <a:p>
                <a:pPr marL="0" indent="0" algn="l">
                  <a:buNone/>
                </a:pPr>
                <a:r>
                  <a:rPr lang="ar-SA" sz="2400" dirty="0"/>
                  <a:t> = </a:t>
                </a:r>
                <a:r>
                  <a:rPr lang="en-US" sz="2400" dirty="0"/>
                  <a:t>2.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16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40</m:t>
                        </m:r>
                      </m:den>
                    </m:f>
                  </m:oMath>
                </a14:m>
                <a:endParaRPr lang="en-US" sz="2400" dirty="0"/>
              </a:p>
              <a:p>
                <a:pPr marL="0" indent="0" algn="l">
                  <a:buNone/>
                </a:pPr>
                <a:endParaRPr lang="en-US" sz="2400" dirty="0"/>
              </a:p>
              <a:p>
                <a:pPr marL="0" indent="0" algn="l">
                  <a:buNone/>
                </a:pPr>
                <a:r>
                  <a:rPr lang="ar-SA" sz="2400" dirty="0"/>
                  <a:t> = </a:t>
                </a:r>
                <a:r>
                  <a:rPr lang="en-US" sz="2400" dirty="0"/>
                  <a:t>3.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77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99</m:t>
                        </m:r>
                      </m:den>
                    </m:f>
                  </m:oMath>
                </a14:m>
                <a:endParaRPr lang="he-IL" sz="2400" dirty="0"/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03648" y="1700809"/>
                <a:ext cx="6624736" cy="3816424"/>
              </a:xfrm>
              <a:blipFill rotWithShape="1">
                <a:blip r:embed="rId3"/>
                <a:stretch>
                  <a:fillRect l="-1196" t="-2077" r="-220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159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75" y="404665"/>
            <a:ext cx="8132763" cy="572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מציין מיקום תוכן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pPr marL="0" indent="0">
              <a:buNone/>
            </a:pPr>
            <a:r>
              <a:rPr lang="ar-SA" dirty="0"/>
              <a:t>                  </a:t>
            </a:r>
          </a:p>
          <a:p>
            <a:r>
              <a:rPr lang="ar-SA" sz="3600" dirty="0">
                <a:solidFill>
                  <a:schemeClr val="accent5">
                    <a:lumMod val="75000"/>
                  </a:schemeClr>
                </a:solidFill>
              </a:rPr>
              <a:t>                      اختزال الكسور</a:t>
            </a:r>
          </a:p>
          <a:p>
            <a:r>
              <a:rPr lang="ar-SA" dirty="0">
                <a:solidFill>
                  <a:schemeClr val="accent2">
                    <a:lumMod val="50000"/>
                  </a:schemeClr>
                </a:solidFill>
              </a:rPr>
              <a:t>              ( </a:t>
            </a:r>
            <a:r>
              <a:rPr lang="ar-SA" dirty="0" err="1">
                <a:solidFill>
                  <a:schemeClr val="accent2">
                    <a:lumMod val="50000"/>
                  </a:schemeClr>
                </a:solidFill>
              </a:rPr>
              <a:t>الإنتقال</a:t>
            </a:r>
            <a:r>
              <a:rPr lang="ar-SA" dirty="0">
                <a:solidFill>
                  <a:schemeClr val="accent2">
                    <a:lumMod val="50000"/>
                  </a:schemeClr>
                </a:solidFill>
              </a:rPr>
              <a:t> الى </a:t>
            </a:r>
            <a:r>
              <a:rPr lang="ar-SA" dirty="0" err="1">
                <a:solidFill>
                  <a:schemeClr val="accent2">
                    <a:lumMod val="50000"/>
                  </a:schemeClr>
                </a:solidFill>
              </a:rPr>
              <a:t>الإسم</a:t>
            </a:r>
            <a:r>
              <a:rPr lang="ar-SA" dirty="0">
                <a:solidFill>
                  <a:schemeClr val="accent2">
                    <a:lumMod val="50000"/>
                  </a:schemeClr>
                </a:solidFill>
              </a:rPr>
              <a:t> الأبسط للكسر)</a:t>
            </a:r>
            <a:endParaRPr lang="he-IL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627784" y="1268760"/>
            <a:ext cx="5266928" cy="45259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ar-SA" dirty="0">
                <a:solidFill>
                  <a:schemeClr val="accent3">
                    <a:lumMod val="50000"/>
                  </a:schemeClr>
                </a:solidFill>
              </a:rPr>
              <a:t>أتمنى أن الدرس المحوسب قد نال إعجابكم أحبتي الصغار.</a:t>
            </a:r>
          </a:p>
          <a:p>
            <a:pPr marL="0" indent="0" algn="ctr">
              <a:buNone/>
            </a:pPr>
            <a:endParaRPr lang="ar-SA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5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272808" cy="580926"/>
          </a:xfrm>
        </p:spPr>
        <p:txBody>
          <a:bodyPr>
            <a:normAutofit fontScale="90000"/>
          </a:bodyPr>
          <a:lstStyle/>
          <a:p>
            <a:pPr algn="r"/>
            <a:r>
              <a:rPr lang="ar-SA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تذكروا:    الاسم الأبسط للكسر</a:t>
            </a:r>
            <a:endParaRPr lang="he-IL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  <a:p>
            <a:r>
              <a:rPr lang="ar-S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ينتج </a:t>
            </a:r>
            <a:r>
              <a:rPr lang="ar-SA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الإسم</a:t>
            </a:r>
            <a:r>
              <a:rPr lang="ar-S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الأبسط للكسر عندما يكون البسط والمقام غريبان عن بعضهما البعض، أي لا توجد بينهما عوامل مشتركة غير الواحد.</a:t>
            </a:r>
            <a:endParaRPr lang="he-IL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84984"/>
            <a:ext cx="1826567" cy="191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33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dirty="0"/>
              <a:t>تذكروا: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692696"/>
                <a:ext cx="4186808" cy="543346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ar-SA" dirty="0"/>
                  <a:t>لقد تعلمتم كيف تحصلون على الكسر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21</m:t>
                        </m:r>
                      </m:den>
                    </m:f>
                    <m:r>
                      <a:rPr lang="ar-SA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ar-SA" dirty="0"/>
                  <a:t> من الكسر </a:t>
                </a:r>
              </a:p>
              <a:p>
                <a:pPr marL="0" indent="0">
                  <a:buNone/>
                </a:pPr>
                <a:r>
                  <a:rPr lang="he-IL" b="0" dirty="0"/>
                  <a:t> </a:t>
                </a:r>
                <a14:m>
                  <m:oMath xmlns:m="http://schemas.openxmlformats.org/officeDocument/2006/math">
                    <m:r>
                      <a:rPr lang="he-IL" b="0" i="1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he-IL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he-IL" dirty="0"/>
                  <a:t> </a:t>
                </a:r>
                <a:r>
                  <a:rPr lang="ar-SA" dirty="0"/>
                  <a:t>   كيف؟؟؟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ar-SA" b="0" i="1" smtClean="0">
                              <a:latin typeface="Cambria Math"/>
                            </a:rPr>
                            <m:t>7</m:t>
                          </m:r>
                        </m:den>
                      </m:f>
                      <m:r>
                        <a:rPr lang="ar-SA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ar-SA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b="0" i="1" smtClean="0"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ar-SA" b="0" i="1" smtClean="0">
                              <a:latin typeface="Cambria Math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ar-SA" dirty="0"/>
              </a:p>
              <a:p>
                <a:pPr marL="0" indent="0">
                  <a:buNone/>
                </a:pPr>
                <a:endParaRPr lang="ar-SA" dirty="0"/>
              </a:p>
              <a:p>
                <a:pPr marL="0" indent="0">
                  <a:buNone/>
                </a:pPr>
                <a:r>
                  <a:rPr lang="ar-SA" dirty="0"/>
                  <a:t>ماذا تفعلون؟؟</a:t>
                </a:r>
              </a:p>
              <a:p>
                <a:pPr marL="0" indent="0">
                  <a:buNone/>
                </a:pPr>
                <a:r>
                  <a:rPr lang="ar-SA" dirty="0"/>
                  <a:t>نعم</a:t>
                </a:r>
              </a:p>
              <a:p>
                <a:pPr marL="0" indent="0" algn="ctr">
                  <a:buNone/>
                </a:pPr>
                <a:r>
                  <a:rPr lang="ar-SA" dirty="0"/>
                  <a:t>توسيع الكسر</a:t>
                </a:r>
              </a:p>
              <a:p>
                <a:pPr marL="0" indent="0">
                  <a:buNone/>
                </a:pPr>
                <a:endParaRPr lang="ar-SA" sz="3000" dirty="0"/>
              </a:p>
              <a:p>
                <a:pPr marL="0" indent="0">
                  <a:buNone/>
                </a:pPr>
                <a:r>
                  <a:rPr lang="ar-SA" sz="3000" dirty="0"/>
                  <a:t>ماذا نعني بتوسيع الكسر؟؟؟</a:t>
                </a:r>
                <a:endParaRPr lang="he-IL" sz="3000" dirty="0"/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692696"/>
                <a:ext cx="4186808" cy="5433467"/>
              </a:xfrm>
              <a:blipFill rotWithShape="1">
                <a:blip r:embed="rId3"/>
                <a:stretch>
                  <a:fillRect l="-2911" t="-3143" r="-334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868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4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7859216" cy="724942"/>
          </a:xfrm>
        </p:spPr>
        <p:txBody>
          <a:bodyPr>
            <a:normAutofit fontScale="90000"/>
          </a:bodyPr>
          <a:lstStyle/>
          <a:p>
            <a:r>
              <a:rPr lang="ar-SA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توسيع الكسر</a:t>
            </a:r>
            <a:endParaRPr lang="he-I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71600" y="1556793"/>
            <a:ext cx="6984776" cy="2880320"/>
          </a:xfrm>
        </p:spPr>
        <p:txBody>
          <a:bodyPr/>
          <a:lstStyle/>
          <a:p>
            <a:pPr algn="justLow"/>
            <a:r>
              <a:rPr lang="ar-SA" dirty="0"/>
              <a:t>عندما نجري توسيع للكسر هذا يعني أن نضرب الكسر بكسر آخر يساوي 1 صحيح.</a:t>
            </a:r>
          </a:p>
          <a:p>
            <a:pPr algn="justLow"/>
            <a:r>
              <a:rPr lang="ar-SA" dirty="0"/>
              <a:t>الكسر الذي يساوي 1 صحيح هو الكسر الذي يحتوي على بسط ومقام متساويان.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720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52400"/>
            <a:ext cx="737076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1187624" y="332657"/>
                <a:ext cx="4824536" cy="3672408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he-IL" dirty="0"/>
                  <a:t> </a:t>
                </a:r>
              </a:p>
              <a:p>
                <a:pPr marL="0" indent="0" algn="ctr">
                  <a:buNone/>
                </a:pPr>
                <a:r>
                  <a:rPr lang="he-IL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he-IL" b="0" i="1" smtClean="0">
                            <a:latin typeface="Cambria Math"/>
                          </a:rPr>
                          <m:t>21</m:t>
                        </m:r>
                      </m:den>
                    </m:f>
                  </m:oMath>
                </a14:m>
                <a:r>
                  <a:rPr lang="he-IL" dirty="0"/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latin typeface="Cambria Math"/>
                      </a:rPr>
                      <m:t>X</m:t>
                    </m:r>
                    <m:r>
                      <a:rPr lang="he-IL" b="0" i="1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he-IL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dirty="0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b="0" i="1" dirty="0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he-IL" dirty="0"/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7624" y="332657"/>
                <a:ext cx="4824536" cy="3672408"/>
              </a:xfrm>
              <a:blipFill rotWithShape="1">
                <a:blip r:embed="rId3"/>
                <a:stretch>
                  <a:fillRect l="-5563" t="-215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מחבר חץ ישר 4"/>
          <p:cNvCxnSpPr/>
          <p:nvPr/>
        </p:nvCxnSpPr>
        <p:spPr>
          <a:xfrm flipH="1">
            <a:off x="2555776" y="1824073"/>
            <a:ext cx="28803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אליפסה 5"/>
          <p:cNvSpPr/>
          <p:nvPr/>
        </p:nvSpPr>
        <p:spPr>
          <a:xfrm>
            <a:off x="1691680" y="2564904"/>
            <a:ext cx="172819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كسر يساوي 1 صحيح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5712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38138"/>
            <a:ext cx="8961437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ציין מיקום תוכן 3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4077072"/>
                <a:ext cx="8229600" cy="2049091"/>
              </a:xfrm>
            </p:spPr>
            <p:txBody>
              <a:bodyPr>
                <a:normAutofit/>
              </a:bodyPr>
              <a:lstStyle/>
              <a:p>
                <a:r>
                  <a:rPr lang="ar-SA" sz="2800" dirty="0"/>
                  <a:t>والآن هل تعلمون كيف ينتج الكسر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sz="28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ar-SA" sz="2800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ar-SA" sz="2800" dirty="0"/>
                  <a:t> من الكسر الموسّع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sz="28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ar-SA" sz="2800" b="0" i="1" smtClean="0">
                            <a:latin typeface="Cambria Math"/>
                          </a:rPr>
                          <m:t>21</m:t>
                        </m:r>
                      </m:den>
                    </m:f>
                  </m:oMath>
                </a14:m>
                <a:r>
                  <a:rPr lang="ar-SA" sz="2800" dirty="0"/>
                  <a:t> ؟ </a:t>
                </a:r>
              </a:p>
              <a:p>
                <a:r>
                  <a:rPr lang="ar-SA" sz="2800" dirty="0"/>
                  <a:t>أي الحصول على الاسم الأبسط للكسر.</a:t>
                </a:r>
                <a:endParaRPr lang="he-IL" sz="2800" dirty="0"/>
              </a:p>
            </p:txBody>
          </p:sp>
        </mc:Choice>
        <mc:Fallback xmlns="">
          <p:sp>
            <p:nvSpPr>
              <p:cNvPr id="4" name="מציין מיקום תוכן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4077072"/>
                <a:ext cx="8229600" cy="2049091"/>
              </a:xfrm>
              <a:blipFill rotWithShape="1">
                <a:blip r:embed="rId3"/>
                <a:stretch>
                  <a:fillRect r="-140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72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980728"/>
                <a:ext cx="6069360" cy="4968552"/>
              </a:xfrm>
            </p:spPr>
            <p:txBody>
              <a:bodyPr/>
              <a:lstStyle/>
              <a:p>
                <a:r>
                  <a:rPr lang="ar-SA" b="1" dirty="0"/>
                  <a:t>للحصول على </a:t>
                </a:r>
                <a:r>
                  <a:rPr lang="ar-SA" b="1" dirty="0" err="1"/>
                  <a:t>الإسم</a:t>
                </a:r>
                <a:r>
                  <a:rPr lang="ar-SA" b="1" dirty="0"/>
                  <a:t> الأبسط للكسر أي الكسر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b="1" i="1" smtClean="0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ar-SA" b="1" i="1" smtClean="0"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r>
                  <a:rPr lang="ar-SA" b="1" dirty="0"/>
                  <a:t> :</a:t>
                </a:r>
              </a:p>
              <a:p>
                <a:endParaRPr lang="ar-SA" b="1" dirty="0"/>
              </a:p>
              <a:p>
                <a:r>
                  <a:rPr lang="ar-SA" b="1" dirty="0"/>
                  <a:t>نقسّم كل من البسط والمقام على 3 أي القاسم المشترك للعددين 6 و 21.</a:t>
                </a:r>
              </a:p>
              <a:p>
                <a:endParaRPr lang="ar-SA" b="1" dirty="0"/>
              </a:p>
              <a:p>
                <a:pPr marL="0" indent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he-IL" sz="40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he-IL" sz="4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4000" b="0" i="1" smtClean="0">
                                  <a:latin typeface="Cambria Math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he-IL" sz="4000" b="0" i="1" smtClean="0">
                                  <a:latin typeface="Cambria Math"/>
                                </a:rPr>
                                <m:t>21</m:t>
                              </m:r>
                            </m:den>
                          </m:f>
                        </m:e>
                      </m:box>
                      <m:r>
                        <a:rPr lang="he-IL" sz="4000" b="0" i="1" smtClean="0">
                          <a:latin typeface="Cambria Math"/>
                        </a:rPr>
                        <m:t>= </m:t>
                      </m:r>
                      <m:box>
                        <m:boxPr>
                          <m:ctrlPr>
                            <a:rPr lang="he-IL" sz="40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he-IL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4000" b="0" i="1" smtClean="0">
                                  <a:latin typeface="Cambria Math"/>
                                </a:rPr>
                                <m:t>6</m:t>
                              </m:r>
                              <m:r>
                                <a:rPr lang="he-IL" sz="4000" b="0" i="1" smtClean="0">
                                  <a:latin typeface="Cambria Math"/>
                                  <a:ea typeface="Cambria Math"/>
                                </a:rPr>
                                <m:t>÷</m:t>
                              </m:r>
                              <m:r>
                                <a:rPr lang="he-IL" sz="40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he-IL" sz="4000" b="0" i="1" smtClean="0">
                                  <a:latin typeface="Cambria Math"/>
                                </a:rPr>
                                <m:t>21</m:t>
                              </m:r>
                              <m:r>
                                <a:rPr lang="he-IL" sz="4000" b="0" i="1" smtClean="0">
                                  <a:latin typeface="Cambria Math"/>
                                  <a:ea typeface="Cambria Math"/>
                                </a:rPr>
                                <m:t>÷</m:t>
                              </m:r>
                              <m:r>
                                <a:rPr lang="he-IL" sz="40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e>
                      </m:box>
                      <m:r>
                        <a:rPr lang="en-US" sz="4000" b="0" i="1" smtClean="0">
                          <a:latin typeface="Cambria Math"/>
                        </a:rPr>
                        <m:t>=</m:t>
                      </m:r>
                      <m:box>
                        <m:box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/>
                                </a:rPr>
                                <m:t>7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he-IL" sz="4000" dirty="0"/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980728"/>
                <a:ext cx="6069360" cy="4968552"/>
              </a:xfrm>
              <a:blipFill rotWithShape="1">
                <a:blip r:embed="rId3"/>
                <a:stretch>
                  <a:fillRect t="-1595" r="-241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837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95517" y="260648"/>
            <a:ext cx="8229600" cy="652934"/>
          </a:xfrm>
        </p:spPr>
        <p:txBody>
          <a:bodyPr>
            <a:normAutofit/>
          </a:bodyPr>
          <a:lstStyle/>
          <a:p>
            <a:pPr algn="r"/>
            <a:r>
              <a:rPr lang="ar-SA" sz="2800" dirty="0"/>
              <a:t>مثال آخر: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/>
              <p:cNvSpPr>
                <a:spLocks noGrp="1"/>
              </p:cNvSpPr>
              <p:nvPr>
                <p:ph idx="1"/>
              </p:nvPr>
            </p:nvSpPr>
            <p:spPr>
              <a:xfrm>
                <a:off x="539552" y="836712"/>
                <a:ext cx="8229600" cy="5688632"/>
              </a:xfrm>
            </p:spPr>
            <p:txBody>
              <a:bodyPr/>
              <a:lstStyle/>
              <a:p>
                <a:r>
                  <a:rPr lang="ar-SA" b="1" dirty="0"/>
                  <a:t>معطى لديك الكسر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b="1" i="1" smtClean="0">
                            <a:latin typeface="Cambria Math"/>
                          </a:rPr>
                          <m:t>𝟏𝟓</m:t>
                        </m:r>
                      </m:num>
                      <m:den>
                        <m:r>
                          <a:rPr lang="ar-SA" b="1" i="1" smtClean="0">
                            <a:latin typeface="Cambria Math"/>
                          </a:rPr>
                          <m:t>𝟒𝟎</m:t>
                        </m:r>
                      </m:den>
                    </m:f>
                  </m:oMath>
                </a14:m>
                <a:r>
                  <a:rPr lang="ar-SA" b="1" dirty="0"/>
                  <a:t> </a:t>
                </a:r>
              </a:p>
              <a:p>
                <a:r>
                  <a:rPr lang="ar-SA" sz="2800" b="1" dirty="0"/>
                  <a:t>عليك الحصول على الاسم الأبسط لهذا الكسر؟  كيف؟؟؟</a:t>
                </a:r>
              </a:p>
              <a:p>
                <a:r>
                  <a:rPr lang="ar-SA" sz="2800" b="1" dirty="0"/>
                  <a:t>أولاً نجد العامل المشترك للبسط والمقام ومن ثم نقسم البسط والمقام على هذا العامل؟</a:t>
                </a:r>
              </a:p>
              <a:p>
                <a:r>
                  <a:rPr lang="ar-SA" sz="2800" b="1" dirty="0"/>
                  <a:t>ما هي العوامل المشتركة </a:t>
                </a:r>
                <a:r>
                  <a:rPr lang="ar-SA" sz="2800" b="1" dirty="0" err="1"/>
                  <a:t>للعددان</a:t>
                </a:r>
                <a:r>
                  <a:rPr lang="ar-SA" sz="2800" b="1" dirty="0"/>
                  <a:t> 15 و 40؟ </a:t>
                </a:r>
              </a:p>
              <a:p>
                <a:r>
                  <a:rPr lang="ar-SA" sz="2800" b="1" dirty="0"/>
                  <a:t>عوامل ال 15 هي: </a:t>
                </a:r>
                <a:r>
                  <a:rPr lang="en-US" sz="2800" b="1" dirty="0"/>
                  <a:t>1, 3, 5, 15</a:t>
                </a:r>
                <a:endParaRPr lang="ar-SA" sz="2800" b="1" dirty="0"/>
              </a:p>
              <a:p>
                <a:r>
                  <a:rPr lang="ar-SA" sz="2800" b="1" dirty="0"/>
                  <a:t>عوامل ال 40 هي: </a:t>
                </a:r>
                <a:r>
                  <a:rPr lang="en-US" sz="2800" b="1" dirty="0"/>
                  <a:t>1, 2,4,5,8,10,20</a:t>
                </a:r>
                <a:endParaRPr lang="ar-SA" sz="2800" b="1" dirty="0"/>
              </a:p>
              <a:p>
                <a:r>
                  <a:rPr lang="ar-SA" sz="2800" b="1" dirty="0"/>
                  <a:t>أي العامل المشترك </a:t>
                </a:r>
                <a:r>
                  <a:rPr lang="ar-SA" sz="2800" b="1" dirty="0" err="1"/>
                  <a:t>للعددان</a:t>
                </a:r>
                <a:r>
                  <a:rPr lang="ar-SA" sz="2800" b="1" dirty="0"/>
                  <a:t> 15 و 40 هو العدد 5. إذاً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ar-SA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sz="2800" b="1" i="1" smtClean="0">
                            <a:latin typeface="Cambria Math"/>
                          </a:rPr>
                          <m:t>𝟏𝟓</m:t>
                        </m:r>
                      </m:num>
                      <m:den>
                        <m:r>
                          <a:rPr lang="ar-SA" sz="2800" b="1" i="1" smtClean="0">
                            <a:latin typeface="Cambria Math"/>
                          </a:rPr>
                          <m:t>𝟒𝟎</m:t>
                        </m:r>
                      </m:den>
                    </m:f>
                    <m:r>
                      <a:rPr lang="ar-SA" sz="2800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ar-SA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sz="2800" b="1" i="1" smtClean="0">
                            <a:latin typeface="Cambria Math"/>
                          </a:rPr>
                          <m:t>𝟏𝟓</m:t>
                        </m:r>
                        <m:r>
                          <a:rPr lang="ar-SA" sz="2800" b="1" i="1" smtClean="0">
                            <a:latin typeface="Cambria Math"/>
                            <a:ea typeface="Cambria Math"/>
                          </a:rPr>
                          <m:t>÷</m:t>
                        </m:r>
                        <m:r>
                          <a:rPr lang="ar-SA" sz="2800" b="1" i="1" smtClean="0">
                            <a:latin typeface="Cambria Math"/>
                            <a:ea typeface="Cambria Math"/>
                          </a:rPr>
                          <m:t>𝟓</m:t>
                        </m:r>
                      </m:num>
                      <m:den>
                        <m:r>
                          <a:rPr lang="ar-SA" sz="2800" b="1" i="1" smtClean="0">
                            <a:latin typeface="Cambria Math"/>
                          </a:rPr>
                          <m:t>𝟒𝟎</m:t>
                        </m:r>
                        <m:r>
                          <a:rPr lang="ar-SA" sz="2800" b="1" i="1" smtClean="0">
                            <a:latin typeface="Cambria Math"/>
                            <a:ea typeface="Cambria Math"/>
                          </a:rPr>
                          <m:t>÷</m:t>
                        </m:r>
                        <m:r>
                          <a:rPr lang="ar-SA" sz="2800" b="1" i="1" smtClean="0">
                            <a:latin typeface="Cambria Math"/>
                            <a:ea typeface="Cambria Math"/>
                          </a:rPr>
                          <m:t>𝟓</m:t>
                        </m:r>
                      </m:den>
                    </m:f>
                    <m:r>
                      <a:rPr lang="ar-SA" sz="2800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ar-SA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sz="2800" b="1" i="1" smtClean="0"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ar-SA" sz="2800" b="1" i="1" smtClean="0"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r>
                  <a:rPr lang="ar-SA" sz="2800" b="1" dirty="0"/>
                  <a:t> </a:t>
                </a:r>
                <a:endParaRPr lang="he-IL" sz="2800" b="1" dirty="0"/>
              </a:p>
            </p:txBody>
          </p:sp>
        </mc:Choice>
        <mc:Fallback xmlns="">
          <p:sp>
            <p:nvSpPr>
              <p:cNvPr id="3" name="מציין מיקום תוכן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836712"/>
                <a:ext cx="8229600" cy="5688632"/>
              </a:xfrm>
              <a:blipFill rotWithShape="1">
                <a:blip r:embed="rId3"/>
                <a:stretch>
                  <a:fillRect l="-2148" r="-17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267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551</Words>
  <Application>Microsoft Office PowerPoint</Application>
  <PresentationFormat>‫הצגה על המסך (4:3)</PresentationFormat>
  <Paragraphs>125</Paragraphs>
  <Slides>20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20</vt:i4>
      </vt:variant>
    </vt:vector>
  </HeadingPairs>
  <TitlesOfParts>
    <vt:vector size="24" baseType="lpstr">
      <vt:lpstr>Arial</vt:lpstr>
      <vt:lpstr>Calibri</vt:lpstr>
      <vt:lpstr>Cambria Math</vt:lpstr>
      <vt:lpstr>ערכת נושא Office</vt:lpstr>
      <vt:lpstr>מצגת של PowerPoint‏</vt:lpstr>
      <vt:lpstr>מצגת של PowerPoint‏</vt:lpstr>
      <vt:lpstr>تذكروا:    الاسم الأبسط للكسر</vt:lpstr>
      <vt:lpstr>تذكروا:</vt:lpstr>
      <vt:lpstr>توسيع الكسر</vt:lpstr>
      <vt:lpstr>מצגת של PowerPoint‏</vt:lpstr>
      <vt:lpstr>מצגת של PowerPoint‏</vt:lpstr>
      <vt:lpstr>מצגת של PowerPoint‏</vt:lpstr>
      <vt:lpstr>مثال آخر:</vt:lpstr>
      <vt:lpstr>מצגת של PowerPoint‏</vt:lpstr>
      <vt:lpstr>מצגת של PowerPoint‏</vt:lpstr>
      <vt:lpstr>اختزال الكسر</vt:lpstr>
      <vt:lpstr>מצגת של PowerPoint‏</vt:lpstr>
      <vt:lpstr>מצגת של PowerPoint‏</vt:lpstr>
      <vt:lpstr>تأملوا طريقة مختصرة في تسجيل خطوات الاختزال:</vt:lpstr>
      <vt:lpstr>إن ما أجريناه في الطريقة القصيرة هو: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user</dc:creator>
  <cp:lastModifiedBy>maria shinawi</cp:lastModifiedBy>
  <cp:revision>56</cp:revision>
  <dcterms:created xsi:type="dcterms:W3CDTF">2012-12-07T12:05:56Z</dcterms:created>
  <dcterms:modified xsi:type="dcterms:W3CDTF">2021-01-18T08:02:38Z</dcterms:modified>
</cp:coreProperties>
</file>