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4" r:id="rId2"/>
    <p:sldId id="256" r:id="rId3"/>
    <p:sldId id="257" r:id="rId4"/>
    <p:sldId id="259" r:id="rId5"/>
    <p:sldId id="260" r:id="rId6"/>
    <p:sldId id="261" r:id="rId7"/>
    <p:sldId id="262" r:id="rId8"/>
    <p:sldId id="264" r:id="rId9"/>
    <p:sldId id="277" r:id="rId10"/>
    <p:sldId id="263" r:id="rId11"/>
    <p:sldId id="265" r:id="rId12"/>
    <p:sldId id="272" r:id="rId13"/>
    <p:sldId id="267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463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949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114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980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383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168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188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258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30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03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449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37309-7D13-4008-A30B-311F16ACF266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F119F-3A93-4F7A-81CD-632444A14FC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387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55576" y="1340768"/>
            <a:ext cx="8229600" cy="1143000"/>
          </a:xfrm>
        </p:spPr>
        <p:txBody>
          <a:bodyPr>
            <a:noAutofit/>
          </a:bodyPr>
          <a:lstStyle/>
          <a:p>
            <a:r>
              <a:rPr lang="he-IL" sz="9600" b="1" dirty="0" smtClean="0"/>
              <a:t>היום של עומר</a:t>
            </a:r>
            <a:endParaRPr lang="he-IL" sz="9600" b="1" dirty="0"/>
          </a:p>
        </p:txBody>
      </p:sp>
    </p:spTree>
    <p:extLst>
      <p:ext uri="{BB962C8B-B14F-4D97-AF65-F5344CB8AC3E}">
        <p14:creationId xmlns:p14="http://schemas.microsoft.com/office/powerpoint/2010/main" val="206385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bestclipartblog.com/clipart-pics/clock-clipart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2320"/>
            <a:ext cx="3477022" cy="34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מעוגל 4"/>
          <p:cNvSpPr/>
          <p:nvPr/>
        </p:nvSpPr>
        <p:spPr>
          <a:xfrm>
            <a:off x="107504" y="4149079"/>
            <a:ext cx="8928992" cy="18002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-180528" y="4297401"/>
            <a:ext cx="9217024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5400" dirty="0" smtClean="0">
                <a:solidFill>
                  <a:srgbClr val="0070C0"/>
                </a:solidFill>
              </a:rPr>
              <a:t>בְּשָׁעָה תֵשַׁע עומר </a:t>
            </a:r>
            <a:r>
              <a:rPr lang="he-IL" sz="5400" dirty="0" smtClean="0">
                <a:solidFill>
                  <a:srgbClr val="FF0000"/>
                </a:solidFill>
              </a:rPr>
              <a:t>קוׄרֵא</a:t>
            </a:r>
            <a:r>
              <a:rPr lang="he-IL" sz="5400" dirty="0" smtClean="0">
                <a:solidFill>
                  <a:srgbClr val="0070C0"/>
                </a:solidFill>
              </a:rPr>
              <a:t> סֵפֶר בַּמ</a:t>
            </a:r>
            <a:r>
              <a:rPr lang="he-IL" sz="5400" dirty="0" smtClean="0">
                <a:solidFill>
                  <a:srgbClr val="0070C0"/>
                </a:solidFill>
                <a:latin typeface="Arial"/>
                <a:cs typeface="Arial"/>
              </a:rPr>
              <a:t>ִ</a:t>
            </a:r>
            <a:r>
              <a:rPr lang="he-IL" sz="5400" dirty="0" smtClean="0">
                <a:solidFill>
                  <a:srgbClr val="0070C0"/>
                </a:solidFill>
              </a:rPr>
              <a:t>טָה.</a:t>
            </a:r>
            <a:endParaRPr lang="he-IL" sz="5400" dirty="0">
              <a:solidFill>
                <a:srgbClr val="0070C0"/>
              </a:solidFill>
            </a:endParaRPr>
          </a:p>
        </p:txBody>
      </p:sp>
      <p:pic>
        <p:nvPicPr>
          <p:cNvPr id="7" name="Picture 3" descr="صورة 0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4248472" cy="2964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56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bestclipartblog.com/clipart-pics/clock-clipart-6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832" y="357582"/>
            <a:ext cx="2636296" cy="263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מעוגל 4"/>
          <p:cNvSpPr/>
          <p:nvPr/>
        </p:nvSpPr>
        <p:spPr>
          <a:xfrm>
            <a:off x="2483768" y="4293094"/>
            <a:ext cx="4536504" cy="18002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 flipH="1">
            <a:off x="2818123" y="4653585"/>
            <a:ext cx="386779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000" dirty="0" smtClean="0">
                <a:solidFill>
                  <a:srgbClr val="0070C0"/>
                </a:solidFill>
              </a:rPr>
              <a:t>לַיְלָה טוׄב!</a:t>
            </a:r>
            <a:endParaRPr lang="he-IL" sz="6000" dirty="0">
              <a:solidFill>
                <a:srgbClr val="0070C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40968"/>
            <a:ext cx="7992888" cy="31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367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8229600" cy="1143000"/>
          </a:xfrm>
        </p:spPr>
        <p:txBody>
          <a:bodyPr/>
          <a:lstStyle/>
          <a:p>
            <a:r>
              <a:rPr lang="he-IL" b="1" dirty="0" smtClean="0">
                <a:solidFill>
                  <a:schemeClr val="accent6">
                    <a:lumMod val="50000"/>
                  </a:schemeClr>
                </a:solidFill>
              </a:rPr>
              <a:t>מה הפירוש של המלה ?        </a:t>
            </a:r>
            <a:endParaRPr lang="he-I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756592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sz="4000" b="1" u="sng" dirty="0" smtClean="0">
                <a:solidFill>
                  <a:schemeClr val="accent6">
                    <a:lumMod val="75000"/>
                  </a:schemeClr>
                </a:solidFill>
                <a:cs typeface="+mj-cs"/>
              </a:rPr>
              <a:t>המלה</a:t>
            </a:r>
            <a:r>
              <a:rPr lang="he-IL" sz="4000" b="1" dirty="0" smtClean="0">
                <a:solidFill>
                  <a:schemeClr val="accent6">
                    <a:lumMod val="75000"/>
                  </a:schemeClr>
                </a:solidFill>
                <a:cs typeface="+mj-cs"/>
              </a:rPr>
              <a:t> </a:t>
            </a:r>
            <a:r>
              <a:rPr lang="he-IL" sz="4000" b="1" dirty="0" smtClean="0">
                <a:cs typeface="+mj-cs"/>
              </a:rPr>
              <a:t>                     </a:t>
            </a:r>
            <a:r>
              <a:rPr lang="he-IL" sz="4000" b="1" u="sng" dirty="0" smtClean="0">
                <a:solidFill>
                  <a:schemeClr val="accent6">
                    <a:lumMod val="75000"/>
                  </a:schemeClr>
                </a:solidFill>
                <a:cs typeface="+mj-cs"/>
              </a:rPr>
              <a:t>הפירוש</a:t>
            </a:r>
          </a:p>
          <a:p>
            <a:pPr marL="0" indent="0">
              <a:buNone/>
            </a:pPr>
            <a:r>
              <a:rPr lang="he-IL" sz="4000" b="1" dirty="0" smtClean="0">
                <a:cs typeface="+mj-cs"/>
              </a:rPr>
              <a:t>קם                          ______  </a:t>
            </a:r>
          </a:p>
          <a:p>
            <a:pPr marL="0" indent="0">
              <a:buNone/>
            </a:pPr>
            <a:r>
              <a:rPr lang="he-IL" sz="4000" b="1" dirty="0" smtClean="0">
                <a:cs typeface="+mj-cs"/>
              </a:rPr>
              <a:t>אוכל                       ______</a:t>
            </a:r>
          </a:p>
          <a:p>
            <a:pPr marL="0" indent="0">
              <a:buNone/>
            </a:pPr>
            <a:r>
              <a:rPr lang="he-IL" sz="4000" b="1" dirty="0" smtClean="0">
                <a:cs typeface="+mj-cs"/>
              </a:rPr>
              <a:t>הולך                       ______</a:t>
            </a:r>
          </a:p>
          <a:p>
            <a:pPr marL="0" indent="0">
              <a:buNone/>
            </a:pPr>
            <a:r>
              <a:rPr lang="he-IL" sz="4000" b="1" dirty="0" smtClean="0">
                <a:cs typeface="+mj-cs"/>
              </a:rPr>
              <a:t>לומד                       ______</a:t>
            </a:r>
          </a:p>
          <a:p>
            <a:pPr marL="0" indent="0">
              <a:buNone/>
            </a:pPr>
            <a:r>
              <a:rPr lang="he-IL" sz="4000" b="1" dirty="0" smtClean="0">
                <a:cs typeface="+mj-cs"/>
              </a:rPr>
              <a:t>משחק                      ______</a:t>
            </a:r>
          </a:p>
          <a:p>
            <a:pPr marL="0" indent="0">
              <a:buNone/>
            </a:pPr>
            <a:r>
              <a:rPr lang="he-IL" sz="4000" b="1" dirty="0" smtClean="0">
                <a:cs typeface="+mj-cs"/>
              </a:rPr>
              <a:t>קורא                       ______</a:t>
            </a:r>
          </a:p>
          <a:p>
            <a:pPr marL="0" indent="0">
              <a:buNone/>
            </a:pPr>
            <a:r>
              <a:rPr lang="he-IL" sz="4000" b="1" dirty="0" smtClean="0">
                <a:cs typeface="+mj-cs"/>
              </a:rPr>
              <a:t>יושב                       ______</a:t>
            </a:r>
          </a:p>
          <a:p>
            <a:pPr marL="0" indent="0">
              <a:buNone/>
            </a:pPr>
            <a:endParaRPr lang="he-IL" sz="40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861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0000"/>
                </a:solidFill>
              </a:rPr>
              <a:t>מתח קו 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he-IL" b="1" dirty="0" smtClean="0">
                <a:cs typeface="+mj-cs"/>
              </a:rPr>
              <a:t>עומר קם בשעה                           		  עשר </a:t>
            </a:r>
          </a:p>
          <a:p>
            <a:r>
              <a:rPr lang="he-IL" b="1" dirty="0" smtClean="0">
                <a:cs typeface="+mj-cs"/>
              </a:rPr>
              <a:t>עומר קורא ספר במטה בשעה        		  שלוש </a:t>
            </a:r>
          </a:p>
          <a:p>
            <a:r>
              <a:rPr lang="he-IL" b="1" dirty="0" smtClean="0">
                <a:cs typeface="+mj-cs"/>
              </a:rPr>
              <a:t>עומר הולך לחברים בשעה              		 שבע </a:t>
            </a:r>
          </a:p>
          <a:p>
            <a:r>
              <a:rPr lang="he-IL" b="1" dirty="0" smtClean="0">
                <a:cs typeface="+mj-cs"/>
              </a:rPr>
              <a:t>עומר משחק במחשב בשעה            	   	חמש </a:t>
            </a:r>
          </a:p>
          <a:p>
            <a:r>
              <a:rPr lang="he-IL" b="1" dirty="0" smtClean="0">
                <a:cs typeface="+mj-cs"/>
              </a:rPr>
              <a:t>עומר יושב  בכתה בשעה                 		תשע </a:t>
            </a:r>
          </a:p>
          <a:p>
            <a:r>
              <a:rPr lang="he-IL" b="1" dirty="0" smtClean="0">
                <a:cs typeface="+mj-cs"/>
              </a:rPr>
              <a:t> עומר הולך הביתה בשעה              		שמונה   </a:t>
            </a:r>
          </a:p>
          <a:p>
            <a:r>
              <a:rPr lang="he-IL" b="1" dirty="0" smtClean="0">
                <a:cs typeface="+mj-cs"/>
              </a:rPr>
              <a:t>עומר  אוכל בבית                           		שתים </a:t>
            </a:r>
          </a:p>
          <a:p>
            <a:r>
              <a:rPr lang="he-IL" b="1" dirty="0" smtClean="0">
                <a:cs typeface="+mj-cs"/>
              </a:rPr>
              <a:t>עומר אוכל פתה בכתה                   		אחת</a:t>
            </a:r>
          </a:p>
          <a:p>
            <a:endParaRPr lang="he-IL" b="1" dirty="0">
              <a:cs typeface="+mj-cs"/>
            </a:endParaRPr>
          </a:p>
          <a:p>
            <a:endParaRPr lang="he-IL" b="1" dirty="0" smtClean="0">
              <a:cs typeface="+mj-cs"/>
            </a:endParaRPr>
          </a:p>
          <a:p>
            <a:endParaRPr lang="he-IL" b="1" dirty="0">
              <a:cs typeface="+mj-cs"/>
            </a:endParaRPr>
          </a:p>
          <a:p>
            <a:endParaRPr lang="he-IL" b="1" dirty="0" smtClean="0">
              <a:cs typeface="+mj-cs"/>
            </a:endParaRPr>
          </a:p>
          <a:p>
            <a:endParaRPr lang="he-IL" b="1" dirty="0">
              <a:cs typeface="+mj-cs"/>
            </a:endParaRPr>
          </a:p>
          <a:p>
            <a:endParaRPr lang="he-IL" b="1" dirty="0" smtClean="0">
              <a:cs typeface="+mj-cs"/>
            </a:endParaRPr>
          </a:p>
          <a:p>
            <a:endParaRPr lang="he-IL" b="1" dirty="0">
              <a:cs typeface="+mj-cs"/>
            </a:endParaRPr>
          </a:p>
          <a:p>
            <a:endParaRPr lang="he-IL" b="1" dirty="0" smtClean="0">
              <a:cs typeface="+mj-cs"/>
            </a:endParaRPr>
          </a:p>
          <a:p>
            <a:endParaRPr lang="he-IL" b="1" dirty="0">
              <a:cs typeface="+mj-cs"/>
            </a:endParaRPr>
          </a:p>
          <a:p>
            <a:endParaRPr lang="he-IL" b="1" dirty="0" smtClean="0">
              <a:cs typeface="+mj-cs"/>
            </a:endParaRPr>
          </a:p>
          <a:p>
            <a:pPr marL="0" indent="0">
              <a:buNone/>
            </a:pPr>
            <a:endParaRPr lang="he-IL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148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stclipartblog.com/clipart-pics/clock-clipart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282" y="116632"/>
            <a:ext cx="3477022" cy="34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מעוגל 4"/>
          <p:cNvSpPr/>
          <p:nvPr/>
        </p:nvSpPr>
        <p:spPr>
          <a:xfrm>
            <a:off x="1691680" y="4149080"/>
            <a:ext cx="7056784" cy="1800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179512" y="4302787"/>
            <a:ext cx="792088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000" dirty="0" smtClean="0">
                <a:solidFill>
                  <a:srgbClr val="0070C0"/>
                </a:solidFill>
              </a:rPr>
              <a:t>בְּשָׁעָה שֶׁבַע עומֶר </a:t>
            </a:r>
            <a:r>
              <a:rPr lang="he-IL" sz="6000" dirty="0" smtClean="0">
                <a:solidFill>
                  <a:srgbClr val="FF0000"/>
                </a:solidFill>
              </a:rPr>
              <a:t>קָם</a:t>
            </a:r>
            <a:r>
              <a:rPr lang="he-IL" sz="6000" dirty="0" smtClean="0">
                <a:solidFill>
                  <a:srgbClr val="0070C0"/>
                </a:solidFill>
              </a:rPr>
              <a:t>.</a:t>
            </a:r>
            <a:endParaRPr lang="he-IL" sz="6000" dirty="0">
              <a:solidFill>
                <a:srgbClr val="0070C0"/>
              </a:solidFill>
            </a:endParaRPr>
          </a:p>
        </p:txBody>
      </p:sp>
      <p:pic>
        <p:nvPicPr>
          <p:cNvPr id="1027" name="Picture 3" descr="صورة 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4536504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15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bestclipartblog.com/clipart-pics/clock-clipart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2320"/>
            <a:ext cx="3477022" cy="34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מעוגל 4"/>
          <p:cNvSpPr/>
          <p:nvPr/>
        </p:nvSpPr>
        <p:spPr>
          <a:xfrm>
            <a:off x="107504" y="4149079"/>
            <a:ext cx="8928992" cy="18002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-180528" y="4077072"/>
            <a:ext cx="902163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000" dirty="0" smtClean="0">
                <a:solidFill>
                  <a:srgbClr val="0070C0"/>
                </a:solidFill>
              </a:rPr>
              <a:t>בְּשָׁעָה שְׁמו</a:t>
            </a:r>
            <a:r>
              <a:rPr lang="he-IL" sz="6000" dirty="0" smtClean="0">
                <a:solidFill>
                  <a:srgbClr val="0070C0"/>
                </a:solidFill>
                <a:latin typeface="Arial"/>
                <a:cs typeface="Arial"/>
              </a:rPr>
              <a:t>ׄ</a:t>
            </a:r>
            <a:r>
              <a:rPr lang="he-IL" sz="6000" dirty="0" smtClean="0">
                <a:solidFill>
                  <a:srgbClr val="0070C0"/>
                </a:solidFill>
              </a:rPr>
              <a:t>נֶה עומר </a:t>
            </a:r>
            <a:r>
              <a:rPr lang="he-IL" sz="6000" dirty="0" smtClean="0">
                <a:solidFill>
                  <a:srgbClr val="FF0000"/>
                </a:solidFill>
              </a:rPr>
              <a:t>יושב </a:t>
            </a:r>
            <a:r>
              <a:rPr lang="he-IL" sz="6000" dirty="0" smtClean="0">
                <a:solidFill>
                  <a:srgbClr val="0070C0"/>
                </a:solidFill>
              </a:rPr>
              <a:t>בַּכּ</a:t>
            </a:r>
            <a:r>
              <a:rPr lang="he-IL" sz="6000" dirty="0" smtClean="0">
                <a:solidFill>
                  <a:srgbClr val="0070C0"/>
                </a:solidFill>
                <a:latin typeface="Arial"/>
                <a:cs typeface="Arial"/>
              </a:rPr>
              <a:t>ִ</a:t>
            </a:r>
            <a:r>
              <a:rPr lang="he-IL" sz="6000" dirty="0" smtClean="0">
                <a:solidFill>
                  <a:srgbClr val="0070C0"/>
                </a:solidFill>
              </a:rPr>
              <a:t>תָה.</a:t>
            </a:r>
            <a:endParaRPr lang="he-IL" sz="6000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1" t="6605" r="10735" b="4627"/>
          <a:stretch/>
        </p:blipFill>
        <p:spPr bwMode="auto">
          <a:xfrm>
            <a:off x="971600" y="476673"/>
            <a:ext cx="3613224" cy="3233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2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bestclipartblog.com/clipart-pics/clock-clipart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2320"/>
            <a:ext cx="3477022" cy="34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מעוגל 4"/>
          <p:cNvSpPr/>
          <p:nvPr/>
        </p:nvSpPr>
        <p:spPr>
          <a:xfrm>
            <a:off x="107504" y="4149079"/>
            <a:ext cx="8928992" cy="18002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-468560" y="4194954"/>
            <a:ext cx="9217024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5400" dirty="0" smtClean="0">
                <a:solidFill>
                  <a:srgbClr val="0070C0"/>
                </a:solidFill>
              </a:rPr>
              <a:t>בְּשָׁעָה עֶשֶׁר עומר </a:t>
            </a:r>
            <a:r>
              <a:rPr lang="he-IL" sz="5400" dirty="0" smtClean="0">
                <a:solidFill>
                  <a:srgbClr val="FF0000"/>
                </a:solidFill>
              </a:rPr>
              <a:t>אוׄכֵל</a:t>
            </a:r>
            <a:r>
              <a:rPr lang="he-IL" sz="5400" dirty="0" smtClean="0">
                <a:solidFill>
                  <a:srgbClr val="0070C0"/>
                </a:solidFill>
              </a:rPr>
              <a:t> פּ</a:t>
            </a:r>
            <a:r>
              <a:rPr lang="he-IL" sz="5400" dirty="0" smtClean="0">
                <a:solidFill>
                  <a:srgbClr val="0070C0"/>
                </a:solidFill>
                <a:latin typeface="Arial"/>
                <a:cs typeface="Arial"/>
              </a:rPr>
              <a:t>ִ</a:t>
            </a:r>
            <a:r>
              <a:rPr lang="he-IL" sz="5400" dirty="0" smtClean="0">
                <a:solidFill>
                  <a:srgbClr val="0070C0"/>
                </a:solidFill>
              </a:rPr>
              <a:t>תָה בַּכּ</a:t>
            </a:r>
            <a:r>
              <a:rPr lang="he-IL" sz="5400" dirty="0" smtClean="0">
                <a:solidFill>
                  <a:srgbClr val="0070C0"/>
                </a:solidFill>
                <a:latin typeface="Arial"/>
                <a:cs typeface="Arial"/>
              </a:rPr>
              <a:t>ִ</a:t>
            </a:r>
            <a:r>
              <a:rPr lang="he-IL" sz="5400" dirty="0" smtClean="0">
                <a:solidFill>
                  <a:srgbClr val="0070C0"/>
                </a:solidFill>
              </a:rPr>
              <a:t>תָה.</a:t>
            </a:r>
            <a:endParaRPr lang="he-IL" sz="5400" dirty="0">
              <a:solidFill>
                <a:srgbClr val="0070C0"/>
              </a:solidFill>
            </a:endParaRPr>
          </a:p>
        </p:txBody>
      </p:sp>
      <p:pic>
        <p:nvPicPr>
          <p:cNvPr id="7" name="Picture 2" descr="صورة 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2320"/>
            <a:ext cx="3816424" cy="3126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2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bestclipartblog.com/clipart-pics/clock-clipart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4025"/>
            <a:ext cx="3477022" cy="34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מעוגל 4"/>
          <p:cNvSpPr/>
          <p:nvPr/>
        </p:nvSpPr>
        <p:spPr>
          <a:xfrm>
            <a:off x="107504" y="4149079"/>
            <a:ext cx="8928992" cy="18002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-684584" y="4044024"/>
            <a:ext cx="921702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000" dirty="0" smtClean="0">
                <a:solidFill>
                  <a:srgbClr val="0070C0"/>
                </a:solidFill>
              </a:rPr>
              <a:t>בְּשָׁעָה אַחַת עומר </a:t>
            </a:r>
            <a:r>
              <a:rPr lang="he-IL" sz="6000" dirty="0" smtClean="0">
                <a:solidFill>
                  <a:srgbClr val="FF0000"/>
                </a:solidFill>
              </a:rPr>
              <a:t>הוׄלֵך</a:t>
            </a:r>
            <a:r>
              <a:rPr lang="he-IL" sz="6000" dirty="0" smtClean="0">
                <a:solidFill>
                  <a:srgbClr val="0070C0"/>
                </a:solidFill>
              </a:rPr>
              <a:t> הַבַּיְתָה.</a:t>
            </a:r>
            <a:endParaRPr lang="he-IL" sz="6000" dirty="0">
              <a:solidFill>
                <a:srgbClr val="0070C0"/>
              </a:solidFill>
            </a:endParaRPr>
          </a:p>
        </p:txBody>
      </p:sp>
      <p:sp>
        <p:nvSpPr>
          <p:cNvPr id="2" name="AutoShape 2" descr="https://mail.google.com/mail/u/0/?ui=2&amp;ik=db1e368c80&amp;view=att&amp;th=13c7b559930338a0&amp;attid=0.1.1&amp;disp=emb&amp;zw&amp;atsh=1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" name="AutoShape 4" descr="https://mail.google.com/mail/u/0/?ui=2&amp;ik=db1e368c80&amp;view=att&amp;th=13c7b559930338a0&amp;attid=0.1.1&amp;disp=emb&amp;zw&amp;atsh=1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4" t="7676" r="18814" b="3006"/>
          <a:stretch/>
        </p:blipFill>
        <p:spPr bwMode="auto">
          <a:xfrm>
            <a:off x="1102290" y="626301"/>
            <a:ext cx="3469710" cy="306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75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bestclipartblog.com/clipart-pics/clock-clipart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6491"/>
            <a:ext cx="3477022" cy="34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מעוגל 4"/>
          <p:cNvSpPr/>
          <p:nvPr/>
        </p:nvSpPr>
        <p:spPr>
          <a:xfrm>
            <a:off x="107504" y="4149079"/>
            <a:ext cx="8928992" cy="18002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-180528" y="4297401"/>
            <a:ext cx="921702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000" dirty="0" smtClean="0">
                <a:solidFill>
                  <a:srgbClr val="0070C0"/>
                </a:solidFill>
              </a:rPr>
              <a:t>בְּשָׁעָה שְׁתַי</a:t>
            </a:r>
            <a:r>
              <a:rPr lang="he-IL" sz="6000" dirty="0" smtClean="0">
                <a:solidFill>
                  <a:srgbClr val="0070C0"/>
                </a:solidFill>
                <a:latin typeface="Arial"/>
                <a:cs typeface="Arial"/>
              </a:rPr>
              <a:t>ִ</a:t>
            </a:r>
            <a:r>
              <a:rPr lang="he-IL" sz="6000" dirty="0" smtClean="0">
                <a:solidFill>
                  <a:srgbClr val="0070C0"/>
                </a:solidFill>
              </a:rPr>
              <a:t>ם עומר </a:t>
            </a:r>
            <a:r>
              <a:rPr lang="he-IL" sz="6000" dirty="0" smtClean="0">
                <a:solidFill>
                  <a:srgbClr val="FF0000"/>
                </a:solidFill>
              </a:rPr>
              <a:t>אוׄכֵל</a:t>
            </a:r>
            <a:r>
              <a:rPr lang="he-IL" sz="6000" dirty="0" smtClean="0">
                <a:solidFill>
                  <a:srgbClr val="0070C0"/>
                </a:solidFill>
              </a:rPr>
              <a:t> בַּבַּי</a:t>
            </a:r>
            <a:r>
              <a:rPr lang="he-IL" sz="6000" dirty="0" smtClean="0">
                <a:solidFill>
                  <a:srgbClr val="0070C0"/>
                </a:solidFill>
                <a:latin typeface="Arial"/>
                <a:cs typeface="Arial"/>
              </a:rPr>
              <a:t>ִ</a:t>
            </a:r>
            <a:r>
              <a:rPr lang="he-IL" sz="6000" dirty="0" smtClean="0">
                <a:solidFill>
                  <a:srgbClr val="0070C0"/>
                </a:solidFill>
              </a:rPr>
              <a:t>ת.</a:t>
            </a:r>
            <a:endParaRPr lang="he-IL" sz="6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6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bestclipartblog.com/clipart-pics/clock-clipart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2320"/>
            <a:ext cx="3477022" cy="34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מעוגל 4"/>
          <p:cNvSpPr/>
          <p:nvPr/>
        </p:nvSpPr>
        <p:spPr>
          <a:xfrm>
            <a:off x="71579" y="4149078"/>
            <a:ext cx="9036496" cy="18002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-252536" y="4149077"/>
            <a:ext cx="921702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000" dirty="0" smtClean="0">
                <a:solidFill>
                  <a:srgbClr val="0070C0"/>
                </a:solidFill>
              </a:rPr>
              <a:t>בְּשָׁעָה שְׁלוׄשׁ עומר </a:t>
            </a:r>
            <a:r>
              <a:rPr lang="he-IL" sz="6000" dirty="0" smtClean="0">
                <a:solidFill>
                  <a:srgbClr val="FF0000"/>
                </a:solidFill>
              </a:rPr>
              <a:t>משחק</a:t>
            </a:r>
            <a:r>
              <a:rPr lang="he-IL" sz="6000" dirty="0" smtClean="0">
                <a:solidFill>
                  <a:srgbClr val="0070C0"/>
                </a:solidFill>
              </a:rPr>
              <a:t> במחשב.</a:t>
            </a:r>
            <a:endParaRPr lang="he-IL" sz="6000" dirty="0">
              <a:solidFill>
                <a:srgbClr val="0070C0"/>
              </a:solidFill>
            </a:endParaRPr>
          </a:p>
        </p:txBody>
      </p:sp>
      <p:pic>
        <p:nvPicPr>
          <p:cNvPr id="7" name="Picture 4" descr="صورة 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7"/>
            <a:ext cx="4464496" cy="315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942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bestclipartblog.com/clipart-pics/clock-clipart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02319"/>
            <a:ext cx="3477022" cy="34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מעוגל 5"/>
          <p:cNvSpPr/>
          <p:nvPr/>
        </p:nvSpPr>
        <p:spPr>
          <a:xfrm>
            <a:off x="107504" y="4149079"/>
            <a:ext cx="8928992" cy="18002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-468560" y="4079683"/>
            <a:ext cx="921702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000" dirty="0" smtClean="0">
                <a:solidFill>
                  <a:srgbClr val="0070C0"/>
                </a:solidFill>
              </a:rPr>
              <a:t>בְּשָׁעָה אַרְבַּע עומר </a:t>
            </a:r>
            <a:r>
              <a:rPr lang="he-IL" sz="6000" dirty="0" smtClean="0">
                <a:solidFill>
                  <a:srgbClr val="FF0000"/>
                </a:solidFill>
              </a:rPr>
              <a:t>לומד</a:t>
            </a:r>
            <a:r>
              <a:rPr lang="he-IL" sz="6000" dirty="0" smtClean="0">
                <a:solidFill>
                  <a:srgbClr val="0070C0"/>
                </a:solidFill>
              </a:rPr>
              <a:t> אנגלית.</a:t>
            </a:r>
            <a:endParaRPr lang="he-IL" sz="6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bestclipartblog.com/clipart-pics/clock-clipart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02319"/>
            <a:ext cx="3477022" cy="34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מעוגל 5"/>
          <p:cNvSpPr/>
          <p:nvPr/>
        </p:nvSpPr>
        <p:spPr>
          <a:xfrm>
            <a:off x="107504" y="4149079"/>
            <a:ext cx="8928992" cy="18002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-468560" y="4079683"/>
            <a:ext cx="921702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000" dirty="0" smtClean="0">
                <a:solidFill>
                  <a:srgbClr val="0070C0"/>
                </a:solidFill>
              </a:rPr>
              <a:t>בְּשָׁעָה חמש עומר </a:t>
            </a:r>
            <a:r>
              <a:rPr lang="he-IL" sz="6000" dirty="0" smtClean="0">
                <a:solidFill>
                  <a:srgbClr val="FF0000"/>
                </a:solidFill>
              </a:rPr>
              <a:t>הולך</a:t>
            </a:r>
            <a:r>
              <a:rPr lang="he-IL" sz="6000" dirty="0" smtClean="0">
                <a:solidFill>
                  <a:srgbClr val="0070C0"/>
                </a:solidFill>
              </a:rPr>
              <a:t> לחברים.</a:t>
            </a:r>
            <a:endParaRPr lang="he-IL" sz="6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76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87</Words>
  <Application>Microsoft Office PowerPoint</Application>
  <PresentationFormat>‫הצגה על המסך (4:3)</PresentationFormat>
  <Paragraphs>38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ערכת נושא Office</vt:lpstr>
      <vt:lpstr>היום של עומר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מה הפירוש של המלה ?        </vt:lpstr>
      <vt:lpstr>מתח קו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soha ahmad</cp:lastModifiedBy>
  <cp:revision>30</cp:revision>
  <dcterms:created xsi:type="dcterms:W3CDTF">2013-01-21T13:55:06Z</dcterms:created>
  <dcterms:modified xsi:type="dcterms:W3CDTF">2020-03-16T10:02:57Z</dcterms:modified>
</cp:coreProperties>
</file>